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57" r:id="rId2"/>
    <p:sldId id="360" r:id="rId3"/>
    <p:sldId id="485" r:id="rId4"/>
    <p:sldId id="484" r:id="rId5"/>
    <p:sldId id="458" r:id="rId6"/>
    <p:sldId id="527" r:id="rId7"/>
    <p:sldId id="528" r:id="rId8"/>
    <p:sldId id="490" r:id="rId9"/>
    <p:sldId id="596" r:id="rId10"/>
    <p:sldId id="529" r:id="rId11"/>
    <p:sldId id="597" r:id="rId12"/>
    <p:sldId id="501" r:id="rId13"/>
    <p:sldId id="593" r:id="rId14"/>
    <p:sldId id="594" r:id="rId15"/>
    <p:sldId id="595" r:id="rId16"/>
    <p:sldId id="540" r:id="rId17"/>
    <p:sldId id="535" r:id="rId18"/>
    <p:sldId id="536" r:id="rId19"/>
    <p:sldId id="537" r:id="rId20"/>
    <p:sldId id="539" r:id="rId21"/>
    <p:sldId id="558" r:id="rId22"/>
    <p:sldId id="565" r:id="rId23"/>
    <p:sldId id="566" r:id="rId24"/>
    <p:sldId id="564" r:id="rId25"/>
    <p:sldId id="569" r:id="rId26"/>
    <p:sldId id="580" r:id="rId27"/>
    <p:sldId id="581" r:id="rId28"/>
    <p:sldId id="624" r:id="rId29"/>
    <p:sldId id="582" r:id="rId30"/>
    <p:sldId id="625" r:id="rId31"/>
    <p:sldId id="584" r:id="rId32"/>
    <p:sldId id="585" r:id="rId33"/>
    <p:sldId id="586" r:id="rId34"/>
    <p:sldId id="587" r:id="rId35"/>
    <p:sldId id="604" r:id="rId36"/>
    <p:sldId id="636" r:id="rId37"/>
    <p:sldId id="637" r:id="rId38"/>
    <p:sldId id="638" r:id="rId39"/>
    <p:sldId id="639" r:id="rId40"/>
    <p:sldId id="640" r:id="rId41"/>
    <p:sldId id="641" r:id="rId42"/>
    <p:sldId id="642" r:id="rId43"/>
    <p:sldId id="629" r:id="rId44"/>
    <p:sldId id="627" r:id="rId45"/>
    <p:sldId id="626" r:id="rId46"/>
    <p:sldId id="610" r:id="rId47"/>
    <p:sldId id="589" r:id="rId48"/>
    <p:sldId id="608" r:id="rId49"/>
    <p:sldId id="619" r:id="rId50"/>
    <p:sldId id="592" r:id="rId51"/>
    <p:sldId id="600" r:id="rId52"/>
    <p:sldId id="598" r:id="rId53"/>
    <p:sldId id="605" r:id="rId54"/>
    <p:sldId id="621" r:id="rId55"/>
    <p:sldId id="601" r:id="rId56"/>
    <p:sldId id="622" r:id="rId57"/>
    <p:sldId id="623" r:id="rId58"/>
    <p:sldId id="572" r:id="rId59"/>
    <p:sldId id="345" r:id="rId60"/>
    <p:sldId id="607" r:id="rId61"/>
    <p:sldId id="618" r:id="rId62"/>
    <p:sldId id="606" r:id="rId63"/>
    <p:sldId id="620" r:id="rId64"/>
    <p:sldId id="612" r:id="rId65"/>
    <p:sldId id="613" r:id="rId66"/>
    <p:sldId id="614" r:id="rId67"/>
    <p:sldId id="617" r:id="rId68"/>
    <p:sldId id="615" r:id="rId69"/>
    <p:sldId id="616" r:id="rId70"/>
    <p:sldId id="599" r:id="rId71"/>
    <p:sldId id="576" r:id="rId72"/>
    <p:sldId id="578" r:id="rId73"/>
    <p:sldId id="579" r:id="rId74"/>
    <p:sldId id="573" r:id="rId75"/>
    <p:sldId id="575" r:id="rId76"/>
    <p:sldId id="533" r:id="rId77"/>
    <p:sldId id="531" r:id="rId78"/>
    <p:sldId id="532" r:id="rId79"/>
    <p:sldId id="534" r:id="rId80"/>
    <p:sldId id="526" r:id="rId81"/>
    <p:sldId id="562" r:id="rId82"/>
    <p:sldId id="514" r:id="rId83"/>
    <p:sldId id="515" r:id="rId84"/>
    <p:sldId id="494" r:id="rId85"/>
    <p:sldId id="508" r:id="rId86"/>
    <p:sldId id="498" r:id="rId87"/>
    <p:sldId id="517" r:id="rId88"/>
    <p:sldId id="516" r:id="rId89"/>
    <p:sldId id="520" r:id="rId90"/>
    <p:sldId id="521" r:id="rId91"/>
    <p:sldId id="522" r:id="rId92"/>
    <p:sldId id="523" r:id="rId93"/>
    <p:sldId id="524" r:id="rId94"/>
    <p:sldId id="512" r:id="rId95"/>
    <p:sldId id="503" r:id="rId96"/>
    <p:sldId id="519" r:id="rId97"/>
    <p:sldId id="504" r:id="rId98"/>
    <p:sldId id="509" r:id="rId99"/>
    <p:sldId id="511" r:id="rId100"/>
    <p:sldId id="496" r:id="rId101"/>
    <p:sldId id="630" r:id="rId102"/>
    <p:sldId id="631" r:id="rId103"/>
    <p:sldId id="633" r:id="rId104"/>
    <p:sldId id="632" r:id="rId105"/>
    <p:sldId id="634" r:id="rId10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A00F"/>
    <a:srgbClr val="FF0000"/>
    <a:srgbClr val="FEA80E"/>
    <a:srgbClr val="000000"/>
    <a:srgbClr val="00B0F0"/>
    <a:srgbClr val="08F630"/>
    <a:srgbClr val="F4FE76"/>
    <a:srgbClr val="FFFFFF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4" autoAdjust="0"/>
    <p:restoredTop sz="97427" autoAdjust="0"/>
  </p:normalViewPr>
  <p:slideViewPr>
    <p:cSldViewPr snapToGrid="0">
      <p:cViewPr varScale="1">
        <p:scale>
          <a:sx n="93" d="100"/>
          <a:sy n="93" d="100"/>
        </p:scale>
        <p:origin x="466" y="86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6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0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107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91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051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12/5/2022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12/5/2022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12/5/2022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12/5/2022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2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9.png"/><Relationship Id="rId3" Type="http://schemas.openxmlformats.org/officeDocument/2006/relationships/image" Target="../media/image42.png"/><Relationship Id="rId7" Type="http://schemas.openxmlformats.org/officeDocument/2006/relationships/image" Target="../media/image42.png"/><Relationship Id="rId12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37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55.png"/><Relationship Id="rId12" Type="http://schemas.openxmlformats.org/officeDocument/2006/relationships/image" Target="../media/image5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40.png"/><Relationship Id="rId5" Type="http://schemas.openxmlformats.org/officeDocument/2006/relationships/image" Target="../media/image53.png"/><Relationship Id="rId10" Type="http://schemas.openxmlformats.org/officeDocument/2006/relationships/image" Target="../media/image530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50.png"/><Relationship Id="rId18" Type="http://schemas.openxmlformats.org/officeDocument/2006/relationships/image" Target="../media/image70.png"/><Relationship Id="rId3" Type="http://schemas.openxmlformats.org/officeDocument/2006/relationships/hyperlink" Target="https://www.nature.com/articles/44565" TargetMode="External"/><Relationship Id="rId21" Type="http://schemas.openxmlformats.org/officeDocument/2006/relationships/image" Target="../media/image73.png"/><Relationship Id="rId7" Type="http://schemas.openxmlformats.org/officeDocument/2006/relationships/image" Target="../media/image600.png"/><Relationship Id="rId12" Type="http://schemas.openxmlformats.org/officeDocument/2006/relationships/image" Target="../media/image640.png"/><Relationship Id="rId17" Type="http://schemas.openxmlformats.org/officeDocument/2006/relationships/image" Target="../media/image69.png"/><Relationship Id="rId2" Type="http://schemas.openxmlformats.org/officeDocument/2006/relationships/image" Target="../media/image571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61.png"/><Relationship Id="rId19" Type="http://schemas.openxmlformats.org/officeDocument/2006/relationships/image" Target="../media/image71.png"/><Relationship Id="rId4" Type="http://schemas.openxmlformats.org/officeDocument/2006/relationships/hyperlink" Target="https://proceedings.neurips.cc/paper/2000/file/f9d1152547c0bde01830b7e8bd60024c-Paper.pdf" TargetMode="External"/><Relationship Id="rId9" Type="http://schemas.openxmlformats.org/officeDocument/2006/relationships/image" Target="../media/image610.png"/><Relationship Id="rId1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-webtools.web.cern.ch/vistar/vistars.php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4" Type="http://schemas.openxmlformats.org/officeDocument/2006/relationships/image" Target="../media/image5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17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15.png"/><Relationship Id="rId5" Type="http://schemas.openxmlformats.org/officeDocument/2006/relationships/image" Target="../media/image761.png"/><Relationship Id="rId10" Type="http://schemas.openxmlformats.org/officeDocument/2006/relationships/image" Target="../media/image114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13" Type="http://schemas.openxmlformats.org/officeDocument/2006/relationships/image" Target="../media/image122.png"/><Relationship Id="rId3" Type="http://schemas.openxmlformats.org/officeDocument/2006/relationships/image" Target="../media/image741.png"/><Relationship Id="rId7" Type="http://schemas.openxmlformats.org/officeDocument/2006/relationships/image" Target="../media/image781.png"/><Relationship Id="rId12" Type="http://schemas.openxmlformats.org/officeDocument/2006/relationships/image" Target="../media/image12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1.png"/><Relationship Id="rId11" Type="http://schemas.openxmlformats.org/officeDocument/2006/relationships/image" Target="../media/image120.png"/><Relationship Id="rId5" Type="http://schemas.openxmlformats.org/officeDocument/2006/relationships/image" Target="../media/image761.png"/><Relationship Id="rId10" Type="http://schemas.openxmlformats.org/officeDocument/2006/relationships/image" Target="../media/image119.png"/><Relationship Id="rId4" Type="http://schemas.openxmlformats.org/officeDocument/2006/relationships/image" Target="../media/image752.png"/><Relationship Id="rId9" Type="http://schemas.openxmlformats.org/officeDocument/2006/relationships/image" Target="../media/image800.png"/><Relationship Id="rId14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5.png"/><Relationship Id="rId5" Type="http://schemas.openxmlformats.org/officeDocument/2006/relationships/image" Target="../media/image160.png"/><Relationship Id="rId10" Type="http://schemas.openxmlformats.org/officeDocument/2006/relationships/image" Target="../media/image164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758BD-5BED-6DEB-22AB-D9E17652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Frequency (FP) Map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25359-4C21-CF7B-DF9C-A8EE7A001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445A26-1D08-AA6A-7836-6F3DEE1709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7"/>
          <a:stretch/>
        </p:blipFill>
        <p:spPr>
          <a:xfrm>
            <a:off x="0" y="1005840"/>
            <a:ext cx="11794921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42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31D433-7D54-B821-7361-5CE7A45F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PC A12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1EA96-6422-3D2F-7781-3CAE3D1CE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101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9C75452-B1B0-DCFE-7C8A-E09E9B83BA61}"/>
              </a:ext>
            </a:extLst>
          </p:cNvPr>
          <p:cNvGrpSpPr/>
          <p:nvPr/>
        </p:nvGrpSpPr>
        <p:grpSpPr>
          <a:xfrm>
            <a:off x="303975" y="2044181"/>
            <a:ext cx="7028084" cy="3090382"/>
            <a:chOff x="2231835" y="1061201"/>
            <a:chExt cx="7028084" cy="3090382"/>
          </a:xfrm>
        </p:grpSpPr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3F1B560-187D-BF02-E2B5-DDD7EBB719A5}"/>
                </a:ext>
              </a:extLst>
            </p:cNvPr>
            <p:cNvSpPr/>
            <p:nvPr/>
          </p:nvSpPr>
          <p:spPr>
            <a:xfrm>
              <a:off x="2231835" y="1061201"/>
              <a:ext cx="6919783" cy="3090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C8CBE72A-3792-F560-C11D-643FA3E45B10}"/>
                </a:ext>
              </a:extLst>
            </p:cNvPr>
            <p:cNvGrpSpPr/>
            <p:nvPr/>
          </p:nvGrpSpPr>
          <p:grpSpPr>
            <a:xfrm>
              <a:off x="2296459" y="1308065"/>
              <a:ext cx="1952718" cy="2843518"/>
              <a:chOff x="6483821" y="2284236"/>
              <a:chExt cx="2511874" cy="3657753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2B37B05F-11D1-B464-3714-DEAA2D360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933" r="46294"/>
              <a:stretch/>
            </p:blipFill>
            <p:spPr>
              <a:xfrm>
                <a:off x="6483821" y="2284236"/>
                <a:ext cx="2435404" cy="3014481"/>
              </a:xfrm>
              <a:prstGeom prst="rect">
                <a:avLst/>
              </a:prstGeom>
            </p:spPr>
          </p:pic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8832354F-F8D4-D501-23DD-E78F0146CB5A}"/>
                  </a:ext>
                </a:extLst>
              </p:cNvPr>
              <p:cNvGrpSpPr/>
              <p:nvPr/>
            </p:nvGrpSpPr>
            <p:grpSpPr>
              <a:xfrm>
                <a:off x="7083690" y="3134840"/>
                <a:ext cx="1912005" cy="2807149"/>
                <a:chOff x="7408246" y="2070221"/>
                <a:chExt cx="1598356" cy="2346645"/>
              </a:xfrm>
            </p:grpSpPr>
            <p:grpSp>
              <p:nvGrpSpPr>
                <p:cNvPr id="8" name="Gruppieren 7">
                  <a:extLst>
                    <a:ext uri="{FF2B5EF4-FFF2-40B4-BE49-F238E27FC236}">
                      <a16:creationId xmlns:a16="http://schemas.microsoft.com/office/drawing/2014/main" id="{660677C4-649C-7072-A14D-C89E5427A3E4}"/>
                    </a:ext>
                  </a:extLst>
                </p:cNvPr>
                <p:cNvGrpSpPr/>
                <p:nvPr/>
              </p:nvGrpSpPr>
              <p:grpSpPr>
                <a:xfrm>
                  <a:off x="7408246" y="2070221"/>
                  <a:ext cx="1598356" cy="2346645"/>
                  <a:chOff x="7068895" y="2150019"/>
                  <a:chExt cx="2194073" cy="3221260"/>
                </a:xfrm>
              </p:grpSpPr>
              <p:cxnSp>
                <p:nvCxnSpPr>
                  <p:cNvPr id="10" name="Gerade Verbindung mit Pfeil 9">
                    <a:extLst>
                      <a:ext uri="{FF2B5EF4-FFF2-40B4-BE49-F238E27FC236}">
                        <a16:creationId xmlns:a16="http://schemas.microsoft.com/office/drawing/2014/main" id="{F7119D41-E1AA-8C41-898D-9CC7CA3F64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46757" y="2774238"/>
                    <a:ext cx="0" cy="2303968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Gerade Verbindung mit Pfeil 10">
                    <a:extLst>
                      <a:ext uri="{FF2B5EF4-FFF2-40B4-BE49-F238E27FC236}">
                        <a16:creationId xmlns:a16="http://schemas.microsoft.com/office/drawing/2014/main" id="{04F237DC-54E8-2A83-473F-AB6AAECEA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88225" y="3315563"/>
                    <a:ext cx="0" cy="1557873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Gerade Verbindung mit Pfeil 11">
                    <a:extLst>
                      <a:ext uri="{FF2B5EF4-FFF2-40B4-BE49-F238E27FC236}">
                        <a16:creationId xmlns:a16="http://schemas.microsoft.com/office/drawing/2014/main" id="{43BF6719-6F67-943C-1E16-3FFB579001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31878" y="4037308"/>
                    <a:ext cx="0" cy="649217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6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feld 12">
                    <a:extLst>
                      <a:ext uri="{FF2B5EF4-FFF2-40B4-BE49-F238E27FC236}">
                        <a16:creationId xmlns:a16="http://schemas.microsoft.com/office/drawing/2014/main" id="{8C220A32-A368-BF9C-29E7-C41C2BACC24C}"/>
                      </a:ext>
                    </a:extLst>
                  </p:cNvPr>
                  <p:cNvSpPr txBox="1"/>
                  <p:nvPr/>
                </p:nvSpPr>
                <p:spPr>
                  <a:xfrm>
                    <a:off x="7068895" y="5054417"/>
                    <a:ext cx="1447421" cy="3168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AT" sz="9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PC Switch off</a:t>
                    </a:r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299CA74A-92CE-8EDE-B78D-491F4A3B97CB}"/>
                      </a:ext>
                    </a:extLst>
                  </p:cNvPr>
                  <p:cNvSpPr txBox="1"/>
                  <p:nvPr/>
                </p:nvSpPr>
                <p:spPr>
                  <a:xfrm>
                    <a:off x="7224901" y="4826912"/>
                    <a:ext cx="1447421" cy="3168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AT" sz="9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1st EE switch off</a:t>
                    </a:r>
                  </a:p>
                </p:txBody>
              </p:sp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0B486B3F-67E5-4A8D-A511-D0D8C3DD3B9F}"/>
                      </a:ext>
                    </a:extLst>
                  </p:cNvPr>
                  <p:cNvSpPr txBox="1"/>
                  <p:nvPr/>
                </p:nvSpPr>
                <p:spPr>
                  <a:xfrm>
                    <a:off x="7815547" y="4639398"/>
                    <a:ext cx="1447421" cy="3168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AT" sz="9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2nd EE switch off</a:t>
                    </a:r>
                  </a:p>
                </p:txBody>
              </p:sp>
              <p:grpSp>
                <p:nvGrpSpPr>
                  <p:cNvPr id="16" name="Gruppieren 15">
                    <a:extLst>
                      <a:ext uri="{FF2B5EF4-FFF2-40B4-BE49-F238E27FC236}">
                        <a16:creationId xmlns:a16="http://schemas.microsoft.com/office/drawing/2014/main" id="{4C52DD3E-55EC-B239-36C0-EFF2DDB381FF}"/>
                      </a:ext>
                    </a:extLst>
                  </p:cNvPr>
                  <p:cNvGrpSpPr/>
                  <p:nvPr/>
                </p:nvGrpSpPr>
                <p:grpSpPr>
                  <a:xfrm>
                    <a:off x="7388224" y="2150019"/>
                    <a:ext cx="1682190" cy="1564057"/>
                    <a:chOff x="7388224" y="2150019"/>
                    <a:chExt cx="1682190" cy="1564057"/>
                  </a:xfrm>
                </p:grpSpPr>
                <p:grpSp>
                  <p:nvGrpSpPr>
                    <p:cNvPr id="17" name="Gruppieren 16">
                      <a:extLst>
                        <a:ext uri="{FF2B5EF4-FFF2-40B4-BE49-F238E27FC236}">
                          <a16:creationId xmlns:a16="http://schemas.microsoft.com/office/drawing/2014/main" id="{3E6D2FA5-EB86-6765-C135-A91EF45698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66475" y="2589485"/>
                      <a:ext cx="1503939" cy="1124591"/>
                      <a:chOff x="7566475" y="2589485"/>
                      <a:chExt cx="1503939" cy="1124591"/>
                    </a:xfrm>
                  </p:grpSpPr>
                  <p:sp>
                    <p:nvSpPr>
                      <p:cNvPr id="19" name="Rechteck 18">
                        <a:extLst>
                          <a:ext uri="{FF2B5EF4-FFF2-40B4-BE49-F238E27FC236}">
                            <a16:creationId xmlns:a16="http://schemas.microsoft.com/office/drawing/2014/main" id="{509EF232-8A77-688B-1E4E-36C2CFB76F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66475" y="2589485"/>
                        <a:ext cx="419295" cy="471361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  <a:alpha val="50000"/>
                        </a:schemeClr>
                      </a:solidFill>
                      <a:ln>
                        <a:solidFill>
                          <a:schemeClr val="tx2"/>
                        </a:solidFill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AT" dirty="0"/>
                      </a:p>
                    </p:txBody>
                  </p:sp>
                  <p:sp>
                    <p:nvSpPr>
                      <p:cNvPr id="20" name="Rechteck 19">
                        <a:extLst>
                          <a:ext uri="{FF2B5EF4-FFF2-40B4-BE49-F238E27FC236}">
                            <a16:creationId xmlns:a16="http://schemas.microsoft.com/office/drawing/2014/main" id="{032807AC-0BB9-A885-0184-2F5C89E018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204985" y="3242715"/>
                        <a:ext cx="865429" cy="471361"/>
                      </a:xfrm>
                      <a:prstGeom prst="rect">
                        <a:avLst/>
                      </a:prstGeom>
                      <a:solidFill>
                        <a:schemeClr val="tx1">
                          <a:lumMod val="20000"/>
                          <a:lumOff val="80000"/>
                          <a:alpha val="50000"/>
                        </a:schemeClr>
                      </a:solidFill>
                      <a:ln>
                        <a:solidFill>
                          <a:srgbClr val="92D050"/>
                        </a:solidFill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AT"/>
                      </a:p>
                    </p:txBody>
                  </p:sp>
                </p:grpSp>
                <p:sp>
                  <p:nvSpPr>
                    <p:cNvPr id="18" name="Textfeld 17">
                      <a:extLst>
                        <a:ext uri="{FF2B5EF4-FFF2-40B4-BE49-F238E27FC236}">
                          <a16:creationId xmlns:a16="http://schemas.microsoft.com/office/drawing/2014/main" id="{770C8062-B747-735D-7675-7A2FFF0646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88224" y="2150019"/>
                      <a:ext cx="791946" cy="4997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r>
                        <a:rPr lang="en-US" sz="800" baseline="300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</a:t>
                      </a:r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EE </a:t>
                      </a:r>
                    </a:p>
                    <a:p>
                      <a:pPr algn="ctr"/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Plateau</a:t>
                      </a:r>
                    </a:p>
                  </p:txBody>
                </p:sp>
              </p:grpSp>
            </p:grp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F3E5D3D-1C85-DE0A-590D-D7F4255D9504}"/>
                    </a:ext>
                  </a:extLst>
                </p:cNvPr>
                <p:cNvSpPr txBox="1"/>
                <p:nvPr/>
              </p:nvSpPr>
              <p:spPr>
                <a:xfrm>
                  <a:off x="8284470" y="2551718"/>
                  <a:ext cx="576923" cy="3640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2</a:t>
                  </a:r>
                  <a:r>
                    <a:rPr lang="en-US" sz="800" baseline="300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nd</a:t>
                  </a:r>
                  <a:r>
                    <a:rPr lang="en-US" sz="8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 EE </a:t>
                  </a:r>
                </a:p>
                <a:p>
                  <a:pPr algn="ctr"/>
                  <a:r>
                    <a:rPr lang="en-US" sz="800" dirty="0">
                      <a:solidFill>
                        <a:srgbClr val="000000"/>
                      </a:solidFill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Plateau</a:t>
                  </a:r>
                </a:p>
              </p:txBody>
            </p:sp>
          </p:grpSp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926F2CA5-9621-912C-E13C-AAAC58006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28" r="50597" b="93868"/>
            <a:stretch/>
          </p:blipFill>
          <p:spPr>
            <a:xfrm>
              <a:off x="3187108" y="1115601"/>
              <a:ext cx="390526" cy="19666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856E721A-BFFC-F65C-5A5A-D9411AE4B0FF}"/>
                </a:ext>
              </a:extLst>
            </p:cNvPr>
            <p:cNvSpPr txBox="1"/>
            <p:nvPr/>
          </p:nvSpPr>
          <p:spPr>
            <a:xfrm>
              <a:off x="3873480" y="1137772"/>
              <a:ext cx="16627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1</a:t>
              </a:r>
              <a:r>
                <a:rPr lang="en-US" sz="800" baseline="300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st</a:t>
              </a:r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EE Plateau</a:t>
              </a: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657D9AD-1175-AFEB-EC81-94196287AE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1" t="69494" r="44910"/>
            <a:stretch/>
          </p:blipFill>
          <p:spPr bwMode="auto">
            <a:xfrm>
              <a:off x="4395731" y="3364827"/>
              <a:ext cx="4864188" cy="55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8CF0753-6D12-9EC2-CC1D-3BC61ABA60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4577" y="1315602"/>
              <a:ext cx="4591816" cy="2046954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50000"/>
              </a:schemeClr>
            </a:solidFill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ACC1FE57-8D05-5156-2F8D-59035B96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49" y="2281380"/>
            <a:ext cx="4106862" cy="248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6385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Short</a:t>
            </a:r>
            <a:endParaRPr lang="de-AT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347F978-96CF-731F-8666-CBF29DC98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452" y="1293812"/>
            <a:ext cx="9480683" cy="455072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607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Intercoil</a:t>
            </a:r>
            <a:r>
              <a:rPr lang="en-US" dirty="0"/>
              <a:t> Precursor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65542E-6FD4-4DD7-D9F8-E2B567B9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22" y="1099524"/>
            <a:ext cx="10250553" cy="49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943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4FF-0761-635D-A759-9884C23A4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 Short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10F100-5AE2-5A05-5D53-164AB1DF8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8B27B2-1EC5-3F90-7A86-BFF4379C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59" y="1140354"/>
            <a:ext cx="10044157" cy="48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961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016A47-8145-9EE8-9AE4-5B7B3CBF8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BD8A4527-FB04-EC1C-EBFC-A8FE16D2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0"/>
            <a:ext cx="716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8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 Magnets differently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8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El. Vs Phys. Position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55FBC1-ABFD-DE58-88A3-8B09AEE6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2976242" y="1289621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35" y="3564417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ODD: El. Vs Phys. Position Table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91"/>
          <a:stretch/>
        </p:blipFill>
        <p:spPr bwMode="auto">
          <a:xfrm>
            <a:off x="2969497" y="1040048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D28F07-B594-45F6-03D9-E40A39B3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43497"/>
            <a:ext cx="12192000" cy="27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B4CA61-8265-3556-A9AD-7023DB9D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" y="2728781"/>
            <a:ext cx="12192000" cy="2776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38F18E1-1277-BD2B-6CCD-6B9A79B1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346" y="1080518"/>
            <a:ext cx="9906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Dist. ODD. Vs. Dist. to PC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087BC54-B5EE-1321-0047-DD79B5716E63}"/>
              </a:ext>
            </a:extLst>
          </p:cNvPr>
          <p:cNvSpPr/>
          <p:nvPr/>
        </p:nvSpPr>
        <p:spPr>
          <a:xfrm>
            <a:off x="1571454" y="3429000"/>
            <a:ext cx="421609" cy="1793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F505498-0275-C57F-005A-E13B949C26D4}"/>
              </a:ext>
            </a:extLst>
          </p:cNvPr>
          <p:cNvSpPr/>
          <p:nvPr/>
        </p:nvSpPr>
        <p:spPr>
          <a:xfrm>
            <a:off x="1571454" y="3842431"/>
            <a:ext cx="421609" cy="179321"/>
          </a:xfrm>
          <a:prstGeom prst="ellipse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0DF0AD-90DE-7EAF-F94F-6E73DB61AF49}"/>
              </a:ext>
            </a:extLst>
          </p:cNvPr>
          <p:cNvSpPr/>
          <p:nvPr/>
        </p:nvSpPr>
        <p:spPr>
          <a:xfrm>
            <a:off x="1571454" y="4245604"/>
            <a:ext cx="421609" cy="17932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6D4AA20-1955-961F-33AA-F3ECA45E97DF}"/>
              </a:ext>
            </a:extLst>
          </p:cNvPr>
          <p:cNvSpPr/>
          <p:nvPr/>
        </p:nvSpPr>
        <p:spPr>
          <a:xfrm>
            <a:off x="3120280" y="2215442"/>
            <a:ext cx="421609" cy="473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E38CBC-DC46-E66B-F3B6-7EC524695E95}"/>
              </a:ext>
            </a:extLst>
          </p:cNvPr>
          <p:cNvSpPr/>
          <p:nvPr/>
        </p:nvSpPr>
        <p:spPr>
          <a:xfrm>
            <a:off x="5714731" y="1672619"/>
            <a:ext cx="421609" cy="473147"/>
          </a:xfrm>
          <a:prstGeom prst="ellipse">
            <a:avLst/>
          </a:prstGeom>
          <a:noFill/>
          <a:ln>
            <a:solidFill>
              <a:srgbClr val="00A00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5C1659A-14F1-36F4-010B-8371196F621D}"/>
              </a:ext>
            </a:extLst>
          </p:cNvPr>
          <p:cNvSpPr/>
          <p:nvPr/>
        </p:nvSpPr>
        <p:spPr>
          <a:xfrm>
            <a:off x="7533305" y="1688826"/>
            <a:ext cx="421609" cy="4407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61F229F-800C-2BCC-FE3A-EE627943EF47}"/>
              </a:ext>
            </a:extLst>
          </p:cNvPr>
          <p:cNvSpPr txBox="1"/>
          <p:nvPr/>
        </p:nvSpPr>
        <p:spPr>
          <a:xfrm>
            <a:off x="1497204" y="4607874"/>
            <a:ext cx="30747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Where is E1 in even circuit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373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07BBD5-74FD-5EAE-F7BD-BD8015C2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3" t="-2425" r="-10592" b="2425"/>
          <a:stretch/>
        </p:blipFill>
        <p:spPr bwMode="auto">
          <a:xfrm>
            <a:off x="3994429" y="1050097"/>
            <a:ext cx="5478934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FDCD12-8BB9-9685-2DA9-3711853E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1" y="2896089"/>
            <a:ext cx="12192000" cy="26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5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2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51E984-5F51-4BB3-CC33-13F8B91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8B75D-B4C5-9064-1724-56BFAC9F0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224CB3-4928-76A6-D913-AED82521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58745"/>
            <a:ext cx="4680000" cy="23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E6B391-7F9D-53C3-A689-C1DA6909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271" y="122088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27EA9A5-3D42-A59D-4632-614552C83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4270860"/>
          </a:xfrm>
        </p:spPr>
        <p:txBody>
          <a:bodyPr/>
          <a:lstStyle/>
          <a:p>
            <a:r>
              <a:rPr lang="en-US" sz="1800" dirty="0"/>
              <a:t>To calculate statistics, quench must occur at same position</a:t>
            </a:r>
          </a:p>
          <a:p>
            <a:r>
              <a:rPr lang="en-US" sz="1800" dirty="0"/>
              <a:t>Not consider events with secondary quenches</a:t>
            </a:r>
          </a:p>
          <a:p>
            <a:pPr marL="48767" indent="0">
              <a:buNone/>
            </a:pPr>
            <a:r>
              <a:rPr lang="en-US" sz="1800" dirty="0"/>
              <a:t>Split into </a:t>
            </a:r>
          </a:p>
          <a:p>
            <a:r>
              <a:rPr lang="en-US" sz="1800" dirty="0"/>
              <a:t>MAIN: Half where quench occurred</a:t>
            </a:r>
          </a:p>
          <a:p>
            <a:r>
              <a:rPr lang="en-US" sz="1800" dirty="0"/>
              <a:t>MIRROR: Other Half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95EA45-E153-8760-0756-1816D61C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0" y="3097053"/>
            <a:ext cx="645043" cy="220777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2A082E-7051-9954-C569-9750B8F3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1" y="1220883"/>
            <a:ext cx="645043" cy="2207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6FEA450-64A1-5C1F-818E-05F0621D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70" y="3560883"/>
            <a:ext cx="645043" cy="220777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F7C7694-2A35-337B-51CF-EB1ACDAD0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43" y="78561"/>
            <a:ext cx="54768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2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Quantiles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472" y="2499627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956" y="2512186"/>
            <a:ext cx="496852" cy="170056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F304CC9-0F02-4C97-76EC-24C7E44E1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89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CCB556-AE25-CB6E-D6C3-8B9146CE1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1" y="2475023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FD6D14-65C6-F15B-3E53-4A7496D3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91" y="4309976"/>
            <a:ext cx="496853" cy="170056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91B2A29-9DF6-C1E7-FED9-8840F966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4" y="147444"/>
            <a:ext cx="3559144" cy="20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4BE3990-024E-1B5B-0AD2-3A7590C0CBED}"/>
              </a:ext>
            </a:extLst>
          </p:cNvPr>
          <p:cNvSpPr txBox="1"/>
          <p:nvPr/>
        </p:nvSpPr>
        <p:spPr>
          <a:xfrm>
            <a:off x="1654719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1st quantile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50250D-0814-0F2B-E663-16AD23644CA5}"/>
              </a:ext>
            </a:extLst>
          </p:cNvPr>
          <p:cNvSpPr txBox="1"/>
          <p:nvPr/>
        </p:nvSpPr>
        <p:spPr>
          <a:xfrm>
            <a:off x="5490184" y="2158870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median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3F520D0-1B1B-7A96-8070-0608E8EBFA93}"/>
              </a:ext>
            </a:extLst>
          </p:cNvPr>
          <p:cNvSpPr txBox="1"/>
          <p:nvPr/>
        </p:nvSpPr>
        <p:spPr>
          <a:xfrm>
            <a:off x="8929934" y="2153059"/>
            <a:ext cx="153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3rd quantile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3A4A3B0-5D95-11B6-C4BB-A037404EA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335" y="425098"/>
            <a:ext cx="2243316" cy="9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1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>
            <a:extLst>
              <a:ext uri="{FF2B5EF4-FFF2-40B4-BE49-F238E27FC236}">
                <a16:creationId xmlns:a16="http://schemas.microsoft.com/office/drawing/2014/main" id="{A26C5C94-8148-8599-40E2-3D4FDFE7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929" y="3580492"/>
            <a:ext cx="36576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79A429-C8F3-7883-F2B7-07598FB2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Find Peaks 3rd Quantil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7486A3-CB75-3201-9228-22230D524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BD0EEC-C23F-416A-CA58-715DDAC982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7"/>
          <a:stretch/>
        </p:blipFill>
        <p:spPr bwMode="auto">
          <a:xfrm>
            <a:off x="1935321" y="1249363"/>
            <a:ext cx="4762817" cy="24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D18467-8A0F-C195-6478-6ABFD3A1B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11" y="1283493"/>
            <a:ext cx="645043" cy="2207776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EFD33D-ACD5-C0AF-C18D-7F6A6009DDFE}"/>
              </a:ext>
            </a:extLst>
          </p:cNvPr>
          <p:cNvCxnSpPr>
            <a:cxnSpLocks/>
          </p:cNvCxnSpPr>
          <p:nvPr/>
        </p:nvCxnSpPr>
        <p:spPr>
          <a:xfrm>
            <a:off x="4437961" y="1404938"/>
            <a:ext cx="0" cy="254691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299B638-7CF9-D903-ABAC-DA86FBA564CE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1B5C5CA-0847-2336-083B-5A430E7A998E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6A5A8F0-99BD-BBE1-D246-E5DAC4013DB7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A256FF-677F-A20E-9B3B-5313C0A11E0C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16610CD-61C9-2F36-903B-F151554CD74D}"/>
              </a:ext>
            </a:extLst>
          </p:cNvPr>
          <p:cNvGrpSpPr/>
          <p:nvPr/>
        </p:nvGrpSpPr>
        <p:grpSpPr>
          <a:xfrm>
            <a:off x="2223160" y="633934"/>
            <a:ext cx="5530880" cy="4974703"/>
            <a:chOff x="2223160" y="633934"/>
            <a:chExt cx="5530880" cy="4974703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4CF5CAE-AEE5-4766-7815-C1ACE2DA1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5122" y="633934"/>
              <a:ext cx="1068918" cy="1019124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BC4EEE36-71AF-09D5-3F7A-5370E0C32E53}"/>
                </a:ext>
              </a:extLst>
            </p:cNvPr>
            <p:cNvCxnSpPr>
              <a:cxnSpLocks/>
            </p:cNvCxnSpPr>
            <p:nvPr/>
          </p:nvCxnSpPr>
          <p:spPr>
            <a:xfrm>
              <a:off x="2270760" y="2341661"/>
              <a:ext cx="5185134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5762105-83A0-F28C-3B92-13C3CD4E5615}"/>
                </a:ext>
              </a:extLst>
            </p:cNvPr>
            <p:cNvCxnSpPr>
              <a:cxnSpLocks/>
            </p:cNvCxnSpPr>
            <p:nvPr/>
          </p:nvCxnSpPr>
          <p:spPr>
            <a:xfrm>
              <a:off x="6685122" y="2620140"/>
              <a:ext cx="755532" cy="129281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0CEEFDB1-54F2-29A9-7396-88573786C763}"/>
                </a:ext>
              </a:extLst>
            </p:cNvPr>
            <p:cNvCxnSpPr>
              <a:cxnSpLocks/>
            </p:cNvCxnSpPr>
            <p:nvPr/>
          </p:nvCxnSpPr>
          <p:spPr>
            <a:xfrm>
              <a:off x="6706527" y="3055230"/>
              <a:ext cx="618198" cy="2553407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A25577D0-DAC4-8D84-DA4D-F59B7DA97C88}"/>
                </a:ext>
              </a:extLst>
            </p:cNvPr>
            <p:cNvCxnSpPr>
              <a:cxnSpLocks/>
            </p:cNvCxnSpPr>
            <p:nvPr/>
          </p:nvCxnSpPr>
          <p:spPr>
            <a:xfrm>
              <a:off x="2255520" y="1700487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1EA48B3A-0092-48A5-1B05-65811283D5BF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69" y="258966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BB80775-68EE-F27E-04AF-AEFAFFC77CB6}"/>
                </a:ext>
              </a:extLst>
            </p:cNvPr>
            <p:cNvCxnSpPr>
              <a:cxnSpLocks/>
            </p:cNvCxnSpPr>
            <p:nvPr/>
          </p:nvCxnSpPr>
          <p:spPr>
            <a:xfrm>
              <a:off x="2223160" y="3024000"/>
              <a:ext cx="4429602" cy="0"/>
            </a:xfrm>
            <a:prstGeom prst="straightConnector1">
              <a:avLst/>
            </a:prstGeom>
            <a:ln w="19050" cap="flat" cmpd="sng" algn="ctr">
              <a:solidFill>
                <a:srgbClr val="FEA80E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9" name="Picture 8">
            <a:extLst>
              <a:ext uri="{FF2B5EF4-FFF2-40B4-BE49-F238E27FC236}">
                <a16:creationId xmlns:a16="http://schemas.microsoft.com/office/drawing/2014/main" id="{303D22EA-A189-9E13-3737-8FF4CD61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03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761C3D1-C38B-7D34-3D6F-9B603A7D9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61CAC2C5-B8A9-A546-722E-9EF2CDDF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473EE9D-4A97-C40A-CE46-3150B3A8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2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 anchor="t"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76E9F35-26DA-4593-4DC1-8D11DEC8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0" y="1567425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BB75B-461A-74E7-9993-8BC7364B7F5D}"/>
              </a:ext>
            </a:extLst>
          </p:cNvPr>
          <p:cNvSpPr txBox="1"/>
          <p:nvPr/>
        </p:nvSpPr>
        <p:spPr>
          <a:xfrm>
            <a:off x="2560417" y="1350623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51825DD-9E9F-2CA5-8960-456047FFA8F2}"/>
              </a:ext>
            </a:extLst>
          </p:cNvPr>
          <p:cNvCxnSpPr>
            <a:cxnSpLocks/>
          </p:cNvCxnSpPr>
          <p:nvPr/>
        </p:nvCxnSpPr>
        <p:spPr>
          <a:xfrm>
            <a:off x="4372734" y="1511793"/>
            <a:ext cx="0" cy="3995584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/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4.06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90A61C47-0974-6E26-E253-5B761045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175889"/>
                <a:ext cx="150321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/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EA80E"/>
                              </a:solidFill>
                              <a:latin typeface="Cambria Math" panose="02040503050406030204" pitchFamily="18" charset="0"/>
                            </a:rPr>
                            <m:t>4.34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EA80E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EA80E"/>
                  </a:solidFill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D87B635-B8E4-FC40-82DA-E00B551B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601866"/>
                <a:ext cx="150321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/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−3.11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FFA7412-5B02-457E-1175-5A638264A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758" y="2390438"/>
                <a:ext cx="150321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/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4.14</m:t>
                          </m:r>
                        </m:sup>
                      </m:sSup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AT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AD291-2D37-C83C-D12E-CCAAB6C9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581" y="3407190"/>
                <a:ext cx="15032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9FF8CE1-EA7A-5FB5-4CB6-4ECCA84F2B35}"/>
              </a:ext>
            </a:extLst>
          </p:cNvPr>
          <p:cNvCxnSpPr>
            <a:cxnSpLocks/>
          </p:cNvCxnSpPr>
          <p:nvPr/>
        </p:nvCxnSpPr>
        <p:spPr>
          <a:xfrm flipV="1">
            <a:off x="4372734" y="252893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861ECB6-78D9-D22C-D637-F0AE5C31BA69}"/>
              </a:ext>
            </a:extLst>
          </p:cNvPr>
          <p:cNvCxnSpPr>
            <a:cxnSpLocks/>
          </p:cNvCxnSpPr>
          <p:nvPr/>
        </p:nvCxnSpPr>
        <p:spPr>
          <a:xfrm flipV="1">
            <a:off x="4372734" y="3322688"/>
            <a:ext cx="1538070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77F46E4-6D57-B931-193A-E255F543502A}"/>
              </a:ext>
            </a:extLst>
          </p:cNvPr>
          <p:cNvCxnSpPr>
            <a:cxnSpLocks/>
          </p:cNvCxnSpPr>
          <p:nvPr/>
        </p:nvCxnSpPr>
        <p:spPr>
          <a:xfrm flipV="1">
            <a:off x="4372734" y="3547685"/>
            <a:ext cx="1538070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2021711B-B875-BDA9-B216-7F635331D0F3}"/>
              </a:ext>
            </a:extLst>
          </p:cNvPr>
          <p:cNvCxnSpPr>
            <a:cxnSpLocks/>
          </p:cNvCxnSpPr>
          <p:nvPr/>
        </p:nvCxnSpPr>
        <p:spPr>
          <a:xfrm flipV="1">
            <a:off x="4372734" y="3702848"/>
            <a:ext cx="1538070" cy="0"/>
          </a:xfrm>
          <a:prstGeom prst="straightConnector1">
            <a:avLst/>
          </a:prstGeom>
          <a:ln w="19050" cap="flat" cmpd="sng" algn="ctr">
            <a:solidFill>
              <a:srgbClr val="FEA80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90C034B-5546-23D7-BC87-8BB09C8248A3}"/>
              </a:ext>
            </a:extLst>
          </p:cNvPr>
          <p:cNvSpPr txBox="1"/>
          <p:nvPr/>
        </p:nvSpPr>
        <p:spPr>
          <a:xfrm>
            <a:off x="3874867" y="5477050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3rd Quantil (0.75)</a:t>
            </a:r>
            <a:endParaRPr lang="de-AT" sz="12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6D258AB-CC15-9251-67A2-7A22259386FF}"/>
              </a:ext>
            </a:extLst>
          </p:cNvPr>
          <p:cNvSpPr txBox="1"/>
          <p:nvPr/>
        </p:nvSpPr>
        <p:spPr>
          <a:xfrm>
            <a:off x="10400736" y="636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302.1 Hz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266E42-A64B-6B78-6A2F-AD9B01140849}"/>
              </a:ext>
            </a:extLst>
          </p:cNvPr>
          <p:cNvSpPr txBox="1"/>
          <p:nvPr/>
        </p:nvSpPr>
        <p:spPr>
          <a:xfrm>
            <a:off x="10448874" y="5608637"/>
            <a:ext cx="1248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65.4 Hz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E33F150-14E0-0CD7-82EE-3B4C26EF12FE}"/>
              </a:ext>
            </a:extLst>
          </p:cNvPr>
          <p:cNvSpPr txBox="1"/>
          <p:nvPr/>
        </p:nvSpPr>
        <p:spPr>
          <a:xfrm>
            <a:off x="10400736" y="4046848"/>
            <a:ext cx="71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143.3 Hz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0C583B-8616-7E44-D517-D8D01848C5CA}"/>
              </a:ext>
            </a:extLst>
          </p:cNvPr>
          <p:cNvSpPr txBox="1"/>
          <p:nvPr/>
        </p:nvSpPr>
        <p:spPr>
          <a:xfrm>
            <a:off x="10354632" y="2402139"/>
            <a:ext cx="887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1" dirty="0"/>
              <a:t>183.8 Hz</a:t>
            </a:r>
          </a:p>
        </p:txBody>
      </p:sp>
      <p:pic>
        <p:nvPicPr>
          <p:cNvPr id="42" name="Picture 8">
            <a:extLst>
              <a:ext uri="{FF2B5EF4-FFF2-40B4-BE49-F238E27FC236}">
                <a16:creationId xmlns:a16="http://schemas.microsoft.com/office/drawing/2014/main" id="{9C768552-2376-FC49-446B-2E8001CE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61" y="1374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C54F55A-FDB6-2C4F-DB6F-780CC19D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17663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A1522487-576E-3262-A66E-F39E2C87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33730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C145A34-D8BC-C150-DF7D-04368BDE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2" y="49214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2D2622D6-4BBF-1E09-3B3A-BD0CBBFB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03" y="289812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43C636A-3846-8AD7-0078-633DF0431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1918724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0D008A5-06AD-74DA-EF9E-B1A00F91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3525461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AD09BA1-9D34-8AAD-3888-8CB113A7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162" y="5073876"/>
            <a:ext cx="27068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35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75C68D-4759-7BD8-7FA8-AF8E323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Voltage</a:t>
            </a:r>
            <a:r>
              <a:rPr lang="de-AT" dirty="0"/>
              <a:t> = f(Quantile)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A36E6D-88D8-B60A-E41D-C82641870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EDAB0B-B39B-B8F0-4A24-78FD8F50B6C3}"/>
              </a:ext>
            </a:extLst>
          </p:cNvPr>
          <p:cNvSpPr txBox="1"/>
          <p:nvPr/>
        </p:nvSpPr>
        <p:spPr>
          <a:xfrm>
            <a:off x="9039225" y="1643321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2nd Plateau</a:t>
            </a:r>
            <a:endParaRPr lang="de-AT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46FECF-21E1-94FE-623C-11F7DC7F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8841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EA1CD79-D60C-51C3-E17F-976BD938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6500"/>
            <a:ext cx="58864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C661832-4AAE-91B8-5467-BBB2EFB3D89B}"/>
              </a:ext>
            </a:extLst>
          </p:cNvPr>
          <p:cNvSpPr txBox="1"/>
          <p:nvPr/>
        </p:nvSpPr>
        <p:spPr>
          <a:xfrm>
            <a:off x="2770997" y="1569698"/>
            <a:ext cx="1503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1st Plateau</a:t>
            </a:r>
            <a:endParaRPr lang="de-AT" sz="1200" dirty="0"/>
          </a:p>
        </p:txBody>
      </p:sp>
    </p:spTree>
    <p:extLst>
      <p:ext uri="{BB962C8B-B14F-4D97-AF65-F5344CB8AC3E}">
        <p14:creationId xmlns:p14="http://schemas.microsoft.com/office/powerpoint/2010/main" val="3453965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the FP-maps composed? 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15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74E85-7B9F-28BA-5E81-811BF3F1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How are the FP-maps composed? </a:t>
            </a:r>
            <a:endParaRPr lang="de-AT" dirty="0">
              <a:solidFill>
                <a:schemeClr val="tx2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886463-7042-5E31-23D9-2B32EFE47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>
                <a:solidFill>
                  <a:schemeClr val="tx2"/>
                </a:solidFill>
              </a:rPr>
              <a:pPr/>
              <a:t>23</a:t>
            </a:fld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:a16="http://schemas.microsoft.com/office/drawing/2014/main" id="{A25E08C0-8B1A-DADF-3A63-0653511A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58" y="1447875"/>
            <a:ext cx="7209647" cy="67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/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de-AT" sz="3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2E8C27-BA49-8D65-FEF5-56A4B78F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80" y="2928684"/>
                <a:ext cx="46807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>
            <a:extLst>
              <a:ext uri="{FF2B5EF4-FFF2-40B4-BE49-F238E27FC236}">
                <a16:creationId xmlns:a16="http://schemas.microsoft.com/office/drawing/2014/main" id="{43B70BC4-4503-92BB-862D-4E1F8C91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3" y="2513977"/>
            <a:ext cx="2043243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290A933-76EC-9388-F150-348822EAA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2582857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D970555-180A-C4F4-6A25-5E8219574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4487114" y="2529977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E2D06CB-1F08-9CD6-7529-96C69CB2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6466300" y="2529553"/>
            <a:ext cx="174900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B242418B-8FE4-37CF-F0BB-2BA83FF5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/>
          <a:stretch/>
        </p:blipFill>
        <p:spPr bwMode="auto">
          <a:xfrm>
            <a:off x="10395177" y="2528370"/>
            <a:ext cx="174900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4EF4709-AFF3-2F64-F223-15B6F2A51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/>
          <a:stretch/>
        </p:blipFill>
        <p:spPr bwMode="auto">
          <a:xfrm>
            <a:off x="8445486" y="2513977"/>
            <a:ext cx="1749006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/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D1DCA13-094E-E114-45FB-64E80AF1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661" y="3055463"/>
                <a:ext cx="314189" cy="369332"/>
              </a:xfrm>
              <a:prstGeom prst="rect">
                <a:avLst/>
              </a:prstGeom>
              <a:blipFill>
                <a:blip r:embed="rId10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/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E5F9C32-1BF5-AD11-FFAE-CF756BD8B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54" y="3055463"/>
                <a:ext cx="314189" cy="369332"/>
              </a:xfrm>
              <a:prstGeom prst="rect">
                <a:avLst/>
              </a:prstGeom>
              <a:blipFill>
                <a:blip r:embed="rId11"/>
                <a:stretch>
                  <a:fillRect l="-17308" r="-15385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/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CF0A033-66FF-52F0-D1A2-F9D8F361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93" y="3055463"/>
                <a:ext cx="314189" cy="369332"/>
              </a:xfrm>
              <a:prstGeom prst="rect">
                <a:avLst/>
              </a:prstGeom>
              <a:blipFill>
                <a:blip r:embed="rId12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/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AT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69F82A3-A561-9B48-7624-C1BE2D3F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094" y="3055463"/>
                <a:ext cx="314189" cy="369332"/>
              </a:xfrm>
              <a:prstGeom prst="rect">
                <a:avLst/>
              </a:prstGeom>
              <a:blipFill>
                <a:blip r:embed="rId13"/>
                <a:stretch>
                  <a:fillRect l="-17647" r="-17647" b="-81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7B818143-6545-7397-B35B-FF0C76974361}"/>
              </a:ext>
            </a:extLst>
          </p:cNvPr>
          <p:cNvSpPr txBox="1"/>
          <p:nvPr/>
        </p:nvSpPr>
        <p:spPr>
          <a:xfrm>
            <a:off x="935406" y="6121312"/>
            <a:ext cx="395994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Event: 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RB_RB.A78_1617170255140000000</a:t>
            </a:r>
          </a:p>
          <a:p>
            <a:r>
              <a:rPr lang="de-AT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2021-03-31 07:57:35.120000	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101AE629-F5F9-CC2D-BD9A-0840CEE89F6C}"/>
              </a:ext>
            </a:extLst>
          </p:cNvPr>
          <p:cNvGrpSpPr/>
          <p:nvPr/>
        </p:nvGrpSpPr>
        <p:grpSpPr>
          <a:xfrm>
            <a:off x="2765802" y="4256384"/>
            <a:ext cx="1462859" cy="568536"/>
            <a:chOff x="2765802" y="4256384"/>
            <a:chExt cx="1462859" cy="568536"/>
          </a:xfrm>
        </p:grpSpPr>
        <p:sp>
          <p:nvSpPr>
            <p:cNvPr id="22" name="Pfeil: nach unten 21">
              <a:extLst>
                <a:ext uri="{FF2B5EF4-FFF2-40B4-BE49-F238E27FC236}">
                  <a16:creationId xmlns:a16="http://schemas.microsoft.com/office/drawing/2014/main" id="{C4FAFFBE-09ED-A126-DBF2-E29EF634F5F6}"/>
                </a:ext>
              </a:extLst>
            </p:cNvPr>
            <p:cNvSpPr/>
            <p:nvPr/>
          </p:nvSpPr>
          <p:spPr>
            <a:xfrm>
              <a:off x="314469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9B78EE-C519-627E-3612-45AE0FD620C5}"/>
                </a:ext>
              </a:extLst>
            </p:cNvPr>
            <p:cNvSpPr txBox="1"/>
            <p:nvPr/>
          </p:nvSpPr>
          <p:spPr>
            <a:xfrm>
              <a:off x="2765802" y="4547921"/>
              <a:ext cx="14628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Common Oscillation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DDBBA1B-CB94-8FE9-CB6B-EA6A4922FA52}"/>
              </a:ext>
            </a:extLst>
          </p:cNvPr>
          <p:cNvGrpSpPr/>
          <p:nvPr/>
        </p:nvGrpSpPr>
        <p:grpSpPr>
          <a:xfrm>
            <a:off x="4602318" y="4256384"/>
            <a:ext cx="1518595" cy="568536"/>
            <a:chOff x="4602318" y="4256384"/>
            <a:chExt cx="1518595" cy="568536"/>
          </a:xfrm>
        </p:grpSpPr>
        <p:sp>
          <p:nvSpPr>
            <p:cNvPr id="23" name="Pfeil: nach unten 22">
              <a:extLst>
                <a:ext uri="{FF2B5EF4-FFF2-40B4-BE49-F238E27FC236}">
                  <a16:creationId xmlns:a16="http://schemas.microsoft.com/office/drawing/2014/main" id="{695E2AA5-048D-BE56-E2AB-0D13D49C5494}"/>
                </a:ext>
              </a:extLst>
            </p:cNvPr>
            <p:cNvSpPr/>
            <p:nvPr/>
          </p:nvSpPr>
          <p:spPr>
            <a:xfrm>
              <a:off x="5048950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>
                <a:solidFill>
                  <a:schemeClr val="tx2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41321A0-2F6E-EE42-BBE9-B7BE471E12CA}"/>
                </a:ext>
              </a:extLst>
            </p:cNvPr>
            <p:cNvSpPr txBox="1"/>
            <p:nvPr/>
          </p:nvSpPr>
          <p:spPr>
            <a:xfrm>
              <a:off x="4602318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Propagation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4237A74-F0CB-4B3F-0EE3-4BCBF661B35D}"/>
              </a:ext>
            </a:extLst>
          </p:cNvPr>
          <p:cNvGrpSpPr/>
          <p:nvPr/>
        </p:nvGrpSpPr>
        <p:grpSpPr>
          <a:xfrm>
            <a:off x="6561511" y="4256384"/>
            <a:ext cx="1518595" cy="568536"/>
            <a:chOff x="6561511" y="4256384"/>
            <a:chExt cx="1518595" cy="568536"/>
          </a:xfrm>
        </p:grpSpPr>
        <p:sp>
          <p:nvSpPr>
            <p:cNvPr id="27" name="Pfeil: nach unten 26">
              <a:extLst>
                <a:ext uri="{FF2B5EF4-FFF2-40B4-BE49-F238E27FC236}">
                  <a16:creationId xmlns:a16="http://schemas.microsoft.com/office/drawing/2014/main" id="{448D780B-8DDB-02F2-AC7A-B26364257FE5}"/>
                </a:ext>
              </a:extLst>
            </p:cNvPr>
            <p:cNvSpPr/>
            <p:nvPr/>
          </p:nvSpPr>
          <p:spPr>
            <a:xfrm>
              <a:off x="7008143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DDCEE17-7DB0-6625-7447-319B8FA97553}"/>
                </a:ext>
              </a:extLst>
            </p:cNvPr>
            <p:cNvSpPr txBox="1"/>
            <p:nvPr/>
          </p:nvSpPr>
          <p:spPr>
            <a:xfrm>
              <a:off x="656151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Electrical Propagation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FA3DB3EC-BA6F-0B2D-5C9A-BB032645E8B9}"/>
              </a:ext>
            </a:extLst>
          </p:cNvPr>
          <p:cNvGrpSpPr/>
          <p:nvPr/>
        </p:nvGrpSpPr>
        <p:grpSpPr>
          <a:xfrm>
            <a:off x="8560691" y="4256384"/>
            <a:ext cx="1518595" cy="568536"/>
            <a:chOff x="8560691" y="4256384"/>
            <a:chExt cx="1518595" cy="568536"/>
          </a:xfrm>
        </p:grpSpPr>
        <p:sp>
          <p:nvSpPr>
            <p:cNvPr id="29" name="Pfeil: nach unten 28">
              <a:extLst>
                <a:ext uri="{FF2B5EF4-FFF2-40B4-BE49-F238E27FC236}">
                  <a16:creationId xmlns:a16="http://schemas.microsoft.com/office/drawing/2014/main" id="{3C45B981-BD01-61FA-53DA-237047BF1C79}"/>
                </a:ext>
              </a:extLst>
            </p:cNvPr>
            <p:cNvSpPr/>
            <p:nvPr/>
          </p:nvSpPr>
          <p:spPr>
            <a:xfrm>
              <a:off x="8992944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75904AE4-7D10-2860-80C3-BFAB04AD2EF6}"/>
                </a:ext>
              </a:extLst>
            </p:cNvPr>
            <p:cNvSpPr txBox="1"/>
            <p:nvPr/>
          </p:nvSpPr>
          <p:spPr>
            <a:xfrm>
              <a:off x="8560691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Power Converter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D357927-85CB-19F4-F294-3486E3CDA671}"/>
              </a:ext>
            </a:extLst>
          </p:cNvPr>
          <p:cNvGrpSpPr/>
          <p:nvPr/>
        </p:nvGrpSpPr>
        <p:grpSpPr>
          <a:xfrm>
            <a:off x="10506775" y="4256384"/>
            <a:ext cx="1518595" cy="568536"/>
            <a:chOff x="10506775" y="4256384"/>
            <a:chExt cx="1518595" cy="568536"/>
          </a:xfrm>
        </p:grpSpPr>
        <p:sp>
          <p:nvSpPr>
            <p:cNvPr id="31" name="Pfeil: nach unten 30">
              <a:extLst>
                <a:ext uri="{FF2B5EF4-FFF2-40B4-BE49-F238E27FC236}">
                  <a16:creationId xmlns:a16="http://schemas.microsoft.com/office/drawing/2014/main" id="{03ED041B-FD51-978F-FC23-A8DC91CB1471}"/>
                </a:ext>
              </a:extLst>
            </p:cNvPr>
            <p:cNvSpPr/>
            <p:nvPr/>
          </p:nvSpPr>
          <p:spPr>
            <a:xfrm>
              <a:off x="10953407" y="4256384"/>
              <a:ext cx="625332" cy="277270"/>
            </a:xfrm>
            <a:prstGeom prst="down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2"/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1E8EBBE-66EB-80A9-DCCA-584D4F2D930C}"/>
                </a:ext>
              </a:extLst>
            </p:cNvPr>
            <p:cNvSpPr txBox="1"/>
            <p:nvPr/>
          </p:nvSpPr>
          <p:spPr>
            <a:xfrm>
              <a:off x="10506775" y="4547921"/>
              <a:ext cx="15185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Energy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7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Non-Negative Matrix Factorization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561AA0D-1120-E191-3038-88788189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31" y="3337846"/>
            <a:ext cx="5973651" cy="269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0DDEC-D984-9C83-4857-74678E057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on Position Frequency Maps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𝑊𝐻</m:t>
                      </m:r>
                    </m:oMath>
                  </m:oMathPara>
                </a14:m>
                <a:endParaRPr lang="en-US" sz="2000" dirty="0"/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b="1" dirty="0"/>
                  <a:t>events * positions </a:t>
                </a:r>
                <a:r>
                  <a:rPr lang="en-US" sz="1100" dirty="0"/>
                  <a:t>(560 x 154)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</a:t>
                </a:r>
                <a:r>
                  <a:rPr lang="en-US" sz="1100" b="1" dirty="0"/>
                  <a:t>frequencies</a:t>
                </a:r>
                <a:r>
                  <a:rPr lang="en-US" sz="1100" dirty="0"/>
                  <a:t> (0-360Hz)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US" sz="1100" dirty="0"/>
                  <a:t> number of components (1-5)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reconstructed event at position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en-US" sz="1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… components</a:t>
                </a:r>
              </a:p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1100" dirty="0"/>
                  <a:t>… presence of components</a:t>
                </a: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endParaRPr>
              </a:p>
              <a:p>
                <a:pPr marL="48767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0055A0"/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rPr>
                  <a:t>NMF Objective Function:</a:t>
                </a: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func>
                          <m:funcPr>
                            <m:ctrlP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de-DE" sz="1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kumimoji="0" lang="de-DE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55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  <m:lim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de-DE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55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de-DE" sz="1200" i="1">
                        <a:solidFill>
                          <a:srgbClr val="0055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200" i="1">
                                <a:solidFill>
                                  <a:srgbClr val="0055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𝑊𝐻</m:t>
                            </m:r>
                          </m:e>
                        </m:d>
                      </m:e>
                      <m:sub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de-DE" sz="1200" i="1">
                            <a:solidFill>
                              <a:srgbClr val="0055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0" lang="de-DE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5A0"/>
                    </a:solidFill>
                    <a:effectLst/>
                    <a:uLnTx/>
                    <a:uFillTx/>
                  </a:rPr>
                  <a:t>,  s.t. </a:t>
                </a:r>
                <a14:m>
                  <m:oMath xmlns:m="http://schemas.openxmlformats.org/officeDocument/2006/math"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0" lang="de-DE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55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0" lvl="0" indent="0">
                  <a:spcBef>
                    <a:spcPct val="20000"/>
                  </a:spcBef>
                  <a:buClr>
                    <a:srgbClr val="0055A0"/>
                  </a:buClr>
                  <a:buSzPct val="80000"/>
                  <a:buNone/>
                  <a:defRPr/>
                </a:pPr>
                <a:endParaRPr lang="de-DE" sz="1200" dirty="0">
                  <a:solidFill>
                    <a:srgbClr val="0055A0"/>
                  </a:solidFill>
                </a:endParaRPr>
              </a:p>
              <a:p>
                <a:pPr marL="48767" lvl="0">
                  <a:spcBef>
                    <a:spcPct val="20000"/>
                  </a:spcBef>
                  <a:buClr>
                    <a:srgbClr val="0055A0"/>
                  </a:buClr>
                  <a:buSzPct val="80000"/>
                  <a:defRPr/>
                </a:pPr>
                <a:endParaRPr lang="en-US" sz="1200" dirty="0"/>
              </a:p>
              <a:p>
                <a:pPr marL="597393" lvl="1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0A1C1F0-1EAF-EA5D-5A7C-B8BC22979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814" y="1307153"/>
                <a:ext cx="3608458" cy="28857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6250CB-9912-75AF-5437-410CD744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278143-5CA7-0707-9C27-26635326C33C}"/>
              </a:ext>
            </a:extLst>
          </p:cNvPr>
          <p:cNvSpPr txBox="1"/>
          <p:nvPr/>
        </p:nvSpPr>
        <p:spPr>
          <a:xfrm>
            <a:off x="993202" y="6184149"/>
            <a:ext cx="6096000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https://www.nature.com/articles/44565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https://proceedings.neurips.cc/paper/2000/file/f9d1152547c0bde01830b7e8bd60024c-Paper.pdf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48767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55A0"/>
              </a:buClr>
              <a:buSzPct val="80000"/>
              <a:buFont typeface="Arial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1EEAF91-201F-1C94-25E7-9BE151E16695}"/>
              </a:ext>
            </a:extLst>
          </p:cNvPr>
          <p:cNvGrpSpPr/>
          <p:nvPr/>
        </p:nvGrpSpPr>
        <p:grpSpPr>
          <a:xfrm>
            <a:off x="3956495" y="2343235"/>
            <a:ext cx="8034898" cy="3117568"/>
            <a:chOff x="2564599" y="1542289"/>
            <a:chExt cx="9512640" cy="36909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E83FE555-1440-E1CA-B241-454FBF354D81}"/>
                </a:ext>
              </a:extLst>
            </p:cNvPr>
            <p:cNvGrpSpPr/>
            <p:nvPr/>
          </p:nvGrpSpPr>
          <p:grpSpPr>
            <a:xfrm>
              <a:off x="2564599" y="1542289"/>
              <a:ext cx="9512640" cy="3690937"/>
              <a:chOff x="159176" y="1501127"/>
              <a:chExt cx="11639615" cy="4516211"/>
            </a:xfrm>
          </p:grpSpPr>
          <p:pic>
            <p:nvPicPr>
              <p:cNvPr id="5" name="Picture 12">
                <a:extLst>
                  <a:ext uri="{FF2B5EF4-FFF2-40B4-BE49-F238E27FC236}">
                    <a16:creationId xmlns:a16="http://schemas.microsoft.com/office/drawing/2014/main" id="{8B120CFE-CEA1-C090-1DC4-99357AE4D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9296" y="1629555"/>
                <a:ext cx="1758390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14">
                <a:extLst>
                  <a:ext uri="{FF2B5EF4-FFF2-40B4-BE49-F238E27FC236}">
                    <a16:creationId xmlns:a16="http://schemas.microsoft.com/office/drawing/2014/main" id="{80108E2B-3F9F-B078-3FBD-0017A4F396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940" y="1629555"/>
                <a:ext cx="1856303" cy="4360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/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feld 6">
                    <a:extLst>
                      <a:ext uri="{FF2B5EF4-FFF2-40B4-BE49-F238E27FC236}">
                        <a16:creationId xmlns:a16="http://schemas.microsoft.com/office/drawing/2014/main" id="{91873047-6032-AFD0-5A12-12B2C7C8C9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1528" y="2159962"/>
                    <a:ext cx="267050" cy="3120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7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6C1EBB2F-BB49-61F2-860A-60D0EB9829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76" y="1626254"/>
                <a:ext cx="2043243" cy="16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259A7F8E-BBF1-18E0-BECD-6ED196AEEF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920" y="1889458"/>
                    <a:ext cx="801611" cy="8520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unde Klammer links/rechts 9">
                <a:extLst>
                  <a:ext uri="{FF2B5EF4-FFF2-40B4-BE49-F238E27FC236}">
                    <a16:creationId xmlns:a16="http://schemas.microsoft.com/office/drawing/2014/main" id="{BF50D40E-1C72-05DE-F2EE-ED68DB899E5C}"/>
                  </a:ext>
                </a:extLst>
              </p:cNvPr>
              <p:cNvSpPr/>
              <p:nvPr/>
            </p:nvSpPr>
            <p:spPr>
              <a:xfrm>
                <a:off x="2952845" y="1501128"/>
                <a:ext cx="3876115" cy="4516210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11" name="Picture 16">
                <a:extLst>
                  <a:ext uri="{FF2B5EF4-FFF2-40B4-BE49-F238E27FC236}">
                    <a16:creationId xmlns:a16="http://schemas.microsoft.com/office/drawing/2014/main" id="{A3FE5E38-AD11-CF1B-D1CD-FD49B1C1F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5548" y="1623239"/>
                <a:ext cx="2043243" cy="1620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8">
                <a:extLst>
                  <a:ext uri="{FF2B5EF4-FFF2-40B4-BE49-F238E27FC236}">
                    <a16:creationId xmlns:a16="http://schemas.microsoft.com/office/drawing/2014/main" id="{ABC29C1B-6A7F-D85A-0C8F-4E63499B4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2144" y="1630139"/>
                <a:ext cx="1770078" cy="4359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Runde Klammer links/rechts 23">
                <a:extLst>
                  <a:ext uri="{FF2B5EF4-FFF2-40B4-BE49-F238E27FC236}">
                    <a16:creationId xmlns:a16="http://schemas.microsoft.com/office/drawing/2014/main" id="{2E85D4FC-9561-0B9D-5959-83FD1762B004}"/>
                  </a:ext>
                </a:extLst>
              </p:cNvPr>
              <p:cNvSpPr/>
              <p:nvPr/>
            </p:nvSpPr>
            <p:spPr>
              <a:xfrm>
                <a:off x="7533475" y="1501127"/>
                <a:ext cx="1978053" cy="4516211"/>
              </a:xfrm>
              <a:prstGeom prst="bracketPair">
                <a:avLst>
                  <a:gd name="adj" fmla="val 5291"/>
                </a:avLst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/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de-AT" sz="1400" b="1" dirty="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feld 34">
                    <a:extLst>
                      <a:ext uri="{FF2B5EF4-FFF2-40B4-BE49-F238E27FC236}">
                        <a16:creationId xmlns:a16="http://schemas.microsoft.com/office/drawing/2014/main" id="{BF21DA36-6AC5-018E-37BE-D597F9AC82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2677" y="1889458"/>
                    <a:ext cx="806255" cy="85204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/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F5D2C1D4-09E5-3C34-9B0D-5DB382183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1900814"/>
                  <a:ext cx="115416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/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A6AD5BAD-F1B2-B268-1E48-3987D67674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2593921"/>
                  <a:ext cx="115416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/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392664B-69A1-35FD-E4F7-C33A2B35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287028"/>
                  <a:ext cx="115416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/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16D1F5B-30E4-9DB0-49DC-9682EEE5B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3976610"/>
                  <a:ext cx="115416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/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16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de-AT" sz="16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4E7339B4-F2CC-5A09-B42C-44541E92F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838" y="4661595"/>
                  <a:ext cx="115416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18750" r="-12500" b="-11765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2A215B39-0FCD-C505-71B9-759BBD339DAE}"/>
              </a:ext>
            </a:extLst>
          </p:cNvPr>
          <p:cNvGrpSpPr/>
          <p:nvPr/>
        </p:nvGrpSpPr>
        <p:grpSpPr>
          <a:xfrm>
            <a:off x="4348224" y="1302498"/>
            <a:ext cx="9104917" cy="739115"/>
            <a:chOff x="4377721" y="1662728"/>
            <a:chExt cx="9104917" cy="739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/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+154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 </m:t>
                        </m:r>
                        <m:nary>
                          <m:naryPr>
                            <m:chr m:val="∑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  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=</m:t>
                            </m:r>
                          </m:e>
                        </m:nary>
                        <m:nary>
                          <m:naryPr>
                            <m:chr m:val="∑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=            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𝑊𝐻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+154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de-AT" sz="1400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7832C53-0A4C-5C1D-95E1-70F3A3F13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21" y="1662728"/>
                  <a:ext cx="9104917" cy="68050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D3E713DC-2AAB-C74C-2AF8-E4DC931E115F}"/>
                </a:ext>
              </a:extLst>
            </p:cNvPr>
            <p:cNvGrpSpPr/>
            <p:nvPr/>
          </p:nvGrpSpPr>
          <p:grpSpPr>
            <a:xfrm>
              <a:off x="4430815" y="2124366"/>
              <a:ext cx="7368213" cy="277477"/>
              <a:chOff x="4460312" y="2394515"/>
              <a:chExt cx="7368213" cy="2774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8" name="Textfeld 17">
                    <a:extLst>
                      <a:ext uri="{FF2B5EF4-FFF2-40B4-BE49-F238E27FC236}">
                        <a16:creationId xmlns:a16="http://schemas.microsoft.com/office/drawing/2014/main" id="{8D479F5F-9148-2519-0CE9-21993234C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0312" y="2406342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/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8555F440-D765-620A-4024-3C10A06271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89012" y="2400025"/>
                    <a:ext cx="771339" cy="26270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/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0AF104A2-D580-3180-E8A8-89885CFCDB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18142" y="2400025"/>
                    <a:ext cx="771339" cy="2656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/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24A82CB2-586D-994C-65AD-0FCC69CFAB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3577" y="240002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b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  <m:sup>
                              <m:r>
                                <a:rPr lang="de-DE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×154</m:t>
                              </m:r>
                            </m:sup>
                          </m:sSub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de-AT" sz="1100" dirty="0"/>
                  </a:p>
                </p:txBody>
              </p:sp>
            </mc:Choice>
            <mc:Fallback xmlns="">
              <p:sp>
                <p:nvSpPr>
                  <p:cNvPr id="22" name="Textfeld 21">
                    <a:extLst>
                      <a:ext uri="{FF2B5EF4-FFF2-40B4-BE49-F238E27FC236}">
                        <a16:creationId xmlns:a16="http://schemas.microsoft.com/office/drawing/2014/main" id="{A93BC00A-14D9-F6A5-3773-3F4A77D31C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186" y="2394515"/>
                    <a:ext cx="771339" cy="26565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A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4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27492D-ABA5-3DB6-B339-DE6FF89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E4CF44E-DF1A-D855-5D04-A139DCB0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86" y="1176054"/>
            <a:ext cx="8722570" cy="54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29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1st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A40053-15E2-0693-6DDB-06CADAC61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29" y="1087395"/>
            <a:ext cx="9238311" cy="57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1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2021-03-31 07:57:35.120000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E1958C-ED5B-7D65-4838-EAE95CD1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89" y="1173936"/>
            <a:ext cx="9056559" cy="56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7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Accelerators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1" name="Content Placeholder 5">
            <a:extLst>
              <a:ext uri="{FF2B5EF4-FFF2-40B4-BE49-F238E27FC236}">
                <a16:creationId xmlns:a16="http://schemas.microsoft.com/office/drawing/2014/main" id="{29B778F0-7A8E-4567-9D86-763EB5FBF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7812224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2000" u="sng" dirty="0" err="1"/>
              <a:t>Principle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  <a:r>
              <a:rPr lang="de-DE" sz="2000" dirty="0" err="1"/>
              <a:t>Accelerate</a:t>
            </a:r>
            <a:r>
              <a:rPr lang="de-DE" sz="2000" dirty="0"/>
              <a:t> </a:t>
            </a:r>
            <a:r>
              <a:rPr lang="de-DE" sz="2000" dirty="0" err="1"/>
              <a:t>particles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analyze</a:t>
            </a:r>
            <a:r>
              <a:rPr lang="de-DE" sz="2000" dirty="0"/>
              <a:t> </a:t>
            </a:r>
            <a:r>
              <a:rPr lang="de-DE" sz="2000" dirty="0" err="1"/>
              <a:t>collissions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target</a:t>
            </a:r>
            <a:r>
              <a:rPr lang="de-DE" sz="2000" dirty="0"/>
              <a:t>.</a:t>
            </a:r>
          </a:p>
          <a:p>
            <a:pPr marL="48767" indent="0">
              <a:buNone/>
            </a:pPr>
            <a:r>
              <a:rPr lang="de-DE" sz="600" dirty="0"/>
              <a:t> </a:t>
            </a:r>
            <a:endParaRPr lang="de-DE" sz="1200" u="sng" dirty="0"/>
          </a:p>
          <a:p>
            <a:pPr marL="48767" indent="0">
              <a:buNone/>
            </a:pPr>
            <a:r>
              <a:rPr lang="de-DE" sz="2000" u="sng" dirty="0" err="1"/>
              <a:t>Types</a:t>
            </a:r>
            <a:r>
              <a:rPr lang="de-DE" sz="2000" u="sng" dirty="0"/>
              <a:t>:</a:t>
            </a:r>
            <a:r>
              <a:rPr lang="de-DE" sz="2000" dirty="0"/>
              <a:t> </a:t>
            </a:r>
          </a:p>
          <a:p>
            <a:r>
              <a:rPr lang="de-DE" sz="2000" b="1" dirty="0"/>
              <a:t>Linear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Linear </a:t>
            </a:r>
            <a:r>
              <a:rPr lang="de-DE" sz="2000" dirty="0" err="1"/>
              <a:t>accelerator</a:t>
            </a:r>
            <a:r>
              <a:rPr lang="de-DE" sz="2000" dirty="0"/>
              <a:t> 4 (</a:t>
            </a:r>
            <a:r>
              <a:rPr lang="de-DE" sz="2000" b="1" dirty="0"/>
              <a:t>Linac4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Limitation </a:t>
            </a:r>
            <a:r>
              <a:rPr lang="de-DE" sz="2000" dirty="0" err="1"/>
              <a:t>to</a:t>
            </a:r>
            <a:r>
              <a:rPr lang="de-DE" sz="2000" dirty="0"/>
              <a:t> high </a:t>
            </a:r>
            <a:r>
              <a:rPr lang="de-DE" sz="2000" dirty="0" err="1"/>
              <a:t>collission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electric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r>
              <a:rPr lang="de-DE" sz="2000" dirty="0"/>
              <a:t> </a:t>
            </a:r>
          </a:p>
          <a:p>
            <a:pPr lvl="1"/>
            <a:r>
              <a:rPr lang="de-DE" sz="2000" dirty="0" err="1"/>
              <a:t>Breakdowns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destry</a:t>
            </a:r>
            <a:r>
              <a:rPr lang="de-DE" sz="2000" dirty="0"/>
              <a:t> </a:t>
            </a:r>
            <a:r>
              <a:rPr lang="de-DE" sz="2000" dirty="0" err="1"/>
              <a:t>radio</a:t>
            </a:r>
            <a:r>
              <a:rPr lang="de-DE" sz="2000" dirty="0"/>
              <a:t> </a:t>
            </a: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cavities</a:t>
            </a:r>
            <a:endParaRPr lang="de-DE" sz="2000" dirty="0"/>
          </a:p>
          <a:p>
            <a:r>
              <a:rPr lang="de-DE" sz="2000" b="1" dirty="0" err="1"/>
              <a:t>Circular</a:t>
            </a:r>
            <a:r>
              <a:rPr lang="de-DE" sz="2000" b="1" dirty="0"/>
              <a:t> </a:t>
            </a:r>
            <a:r>
              <a:rPr lang="de-DE" sz="2000" b="1" dirty="0" err="1"/>
              <a:t>accelerators</a:t>
            </a:r>
            <a:r>
              <a:rPr lang="de-DE" sz="2000" b="1" dirty="0"/>
              <a:t> </a:t>
            </a:r>
            <a:r>
              <a:rPr lang="de-DE" sz="2000" dirty="0"/>
              <a:t>- Large </a:t>
            </a:r>
            <a:r>
              <a:rPr lang="de-DE" sz="2000" dirty="0" err="1"/>
              <a:t>Hadron</a:t>
            </a:r>
            <a:r>
              <a:rPr lang="de-DE" sz="2000" dirty="0"/>
              <a:t> </a:t>
            </a:r>
            <a:r>
              <a:rPr lang="de-DE" sz="2000" dirty="0" err="1"/>
              <a:t>Collider</a:t>
            </a:r>
            <a:r>
              <a:rPr lang="de-DE" sz="2000" dirty="0"/>
              <a:t> (</a:t>
            </a:r>
            <a:r>
              <a:rPr lang="de-DE" sz="2000" b="1" dirty="0"/>
              <a:t>LHC</a:t>
            </a:r>
            <a:r>
              <a:rPr lang="de-DE" sz="2000" dirty="0"/>
              <a:t>) </a:t>
            </a:r>
          </a:p>
          <a:p>
            <a:pPr lvl="1"/>
            <a:r>
              <a:rPr lang="en-US" sz="2000" dirty="0"/>
              <a:t>Limitation to high </a:t>
            </a:r>
            <a:r>
              <a:rPr lang="en-US" sz="2000" dirty="0" err="1"/>
              <a:t>collission</a:t>
            </a:r>
            <a:r>
              <a:rPr lang="en-US" sz="2000" dirty="0"/>
              <a:t> energy is electric field</a:t>
            </a:r>
          </a:p>
          <a:p>
            <a:pPr lvl="1"/>
            <a:r>
              <a:rPr lang="en-US" sz="2000" dirty="0"/>
              <a:t>Quenches can </a:t>
            </a:r>
            <a:r>
              <a:rPr lang="de-DE" sz="2000" dirty="0" err="1"/>
              <a:t>destroy</a:t>
            </a:r>
            <a:r>
              <a:rPr lang="de-DE" sz="2000" dirty="0"/>
              <a:t> </a:t>
            </a:r>
            <a:r>
              <a:rPr lang="de-DE" sz="2000" dirty="0" err="1"/>
              <a:t>magnets</a:t>
            </a:r>
            <a:endParaRPr lang="de-DE" sz="2000" dirty="0"/>
          </a:p>
          <a:p>
            <a:pPr marL="48767" indent="0">
              <a:buNone/>
            </a:pPr>
            <a:endParaRPr lang="en-GB" sz="2000" dirty="0"/>
          </a:p>
          <a:p>
            <a:pPr marL="48767" indent="0">
              <a:buNone/>
            </a:pPr>
            <a:r>
              <a:rPr lang="en-GB" sz="2000" dirty="0"/>
              <a:t>Current LHC status: </a:t>
            </a:r>
            <a:r>
              <a:rPr lang="en-GB" sz="2000" dirty="0">
                <a:hlinkClick r:id="rId3"/>
              </a:rPr>
              <a:t>LHC page 1</a:t>
            </a:r>
            <a:endParaRPr lang="en-GB" sz="20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21823" y="1242139"/>
            <a:ext cx="2812788" cy="1704966"/>
            <a:chOff x="9300486" y="586339"/>
            <a:chExt cx="2812788" cy="1704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de-DE" b="1" u="sng" dirty="0">
                      <a:latin typeface="Calibri Light" panose="020F0302020204030204" pitchFamily="34" charset="0"/>
                      <a:cs typeface="Calibri Light" panose="020F0302020204030204" pitchFamily="34" charset="0"/>
                    </a:rPr>
                    <a:t>Lorentz Force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8502" y="586339"/>
                  <a:ext cx="1766637" cy="587597"/>
                </a:xfrm>
                <a:prstGeom prst="rect">
                  <a:avLst/>
                </a:prstGeom>
                <a:blipFill>
                  <a:blip r:embed="rId4"/>
                  <a:stretch>
                    <a:fillRect l="-4152" t="-13542" r="-346" b="-1354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4" descr="Magnetic forces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90" r="22034"/>
            <a:stretch/>
          </p:blipFill>
          <p:spPr bwMode="auto">
            <a:xfrm>
              <a:off x="9300486" y="1173936"/>
              <a:ext cx="2812788" cy="111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The Compact Linear Collider | CER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3327733"/>
            <a:ext cx="5030441" cy="11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2">
            <a:extLst>
              <a:ext uri="{FF2B5EF4-FFF2-40B4-BE49-F238E27FC236}">
                <a16:creationId xmlns:a16="http://schemas.microsoft.com/office/drawing/2014/main" id="{154897E6-6B5A-4E41-BD13-32ECBF0CEE58}"/>
              </a:ext>
            </a:extLst>
          </p:cNvPr>
          <p:cNvSpPr txBox="1"/>
          <p:nvPr/>
        </p:nvSpPr>
        <p:spPr>
          <a:xfrm>
            <a:off x="8300435" y="3004331"/>
            <a:ext cx="278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prstClr val="black"/>
                </a:solidFill>
              </a:defRPr>
            </a:lvl1pPr>
          </a:lstStyle>
          <a:p>
            <a:r>
              <a:rPr lang="en-GB" sz="18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CLIC concept image</a:t>
            </a:r>
          </a:p>
        </p:txBody>
      </p:sp>
      <p:pic>
        <p:nvPicPr>
          <p:cNvPr id="1026" name="Picture 2" descr="https://cerncourier.com/wp-content/uploads/2021/01/CCJanFeb21_FCC_Goi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9" y="2456652"/>
            <a:ext cx="5025923" cy="42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42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Simulation 2nd EE 2021-03-31 07:57:35.12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92BD8B2-FB32-F3DC-3455-E4BF9F1C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50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27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Generalization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05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 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C3D7D53-B715-005F-199D-78D877B17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4"/>
          <a:stretch/>
        </p:blipFill>
        <p:spPr bwMode="auto">
          <a:xfrm>
            <a:off x="188854" y="2233217"/>
            <a:ext cx="2159066" cy="16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/>
                  <a:t> Frequency propagates along axis with lowest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𝑆𝑁𝑅</m:t>
                    </m:r>
                  </m:oMath>
                </a14:m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0" name="Inhaltsplatzhalter 2">
                <a:extLst>
                  <a:ext uri="{FF2B5EF4-FFF2-40B4-BE49-F238E27FC236}">
                    <a16:creationId xmlns:a16="http://schemas.microsoft.com/office/drawing/2014/main" id="{8258F008-C7BB-FFC6-4E90-4E1EECC8D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939" y="5591229"/>
                <a:ext cx="10972800" cy="431123"/>
              </a:xfrm>
              <a:blipFill>
                <a:blip r:embed="rId3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A3AF14E3-DCBA-2ECF-67B3-234A3E022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09"/>
          <a:stretch/>
        </p:blipFill>
        <p:spPr bwMode="auto">
          <a:xfrm>
            <a:off x="2347920" y="2040261"/>
            <a:ext cx="984408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D74CDAC-3090-F57C-A26F-2F45E9038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5" t="-4018" r="-59" b="-4506"/>
          <a:stretch/>
        </p:blipFill>
        <p:spPr bwMode="auto">
          <a:xfrm>
            <a:off x="2175212" y="3824904"/>
            <a:ext cx="10071543" cy="195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E51EB90-9B13-6D03-5971-C95BE9B9E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216" y="1030683"/>
            <a:ext cx="6303459" cy="10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3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96B5DF-F830-6489-95BF-1B999C47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67" y="1249269"/>
            <a:ext cx="9418004" cy="559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3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E680D49-4A69-7220-330B-DB8A5077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221"/>
            <a:ext cx="12192000" cy="47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95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73017A-BDE0-FA39-6C43-A5F38356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32746"/>
            <a:ext cx="11170508" cy="49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E8879CE-C7EB-5292-352B-4433D569FEC6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1387742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 Component Correlation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83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F3FA6-2FE4-E337-1180-EA2F2B32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Coefficient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32C75-B65A-24A3-B45A-F6F760D3F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CF5D37-A7C0-16AF-5CBE-BA6A7E81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260"/>
            <a:ext cx="12192000" cy="37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99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3BCF871-E8E4-5E2B-FDBD-9D3E6B1C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525"/>
          <a:stretch/>
        </p:blipFill>
        <p:spPr>
          <a:xfrm>
            <a:off x="4135393" y="1211222"/>
            <a:ext cx="5532863" cy="25781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43F107-B8E9-2AE7-96DF-221C0811D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09" b="34042"/>
          <a:stretch/>
        </p:blipFill>
        <p:spPr>
          <a:xfrm>
            <a:off x="726138" y="1063259"/>
            <a:ext cx="3409255" cy="56434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34721D6-B001-D9FF-1F45-8208D0987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07" b="-1582"/>
          <a:stretch/>
        </p:blipFill>
        <p:spPr>
          <a:xfrm>
            <a:off x="4118917" y="4160087"/>
            <a:ext cx="5532863" cy="25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6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ACAF490-5BF8-8333-5D3E-8CDDE066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24" y="1328737"/>
            <a:ext cx="85439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21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13261" y="160953"/>
            <a:ext cx="10969139" cy="655507"/>
          </a:xfrm>
        </p:spPr>
        <p:txBody>
          <a:bodyPr>
            <a:noAutofit/>
          </a:bodyPr>
          <a:lstStyle/>
          <a:p>
            <a:r>
              <a:rPr lang="pl-PL" sz="4267" dirty="0" err="1"/>
              <a:t>Large</a:t>
            </a:r>
            <a:r>
              <a:rPr lang="pl-PL" sz="4267" dirty="0"/>
              <a:t> Hadron </a:t>
            </a:r>
            <a:r>
              <a:rPr lang="pl-PL" sz="4267" dirty="0" err="1"/>
              <a:t>Collider</a:t>
            </a:r>
            <a:r>
              <a:rPr lang="pl-PL" sz="4267" dirty="0"/>
              <a:t> - LHC</a:t>
            </a:r>
            <a:endParaRPr lang="en-GB" sz="4267" dirty="0"/>
          </a:p>
        </p:txBody>
      </p:sp>
      <p:sp>
        <p:nvSpPr>
          <p:cNvPr id="14" name="Date Placeholder 3"/>
          <p:cNvSpPr txBox="1">
            <a:spLocks/>
          </p:cNvSpPr>
          <p:nvPr/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12D7DC-3A42-48A8-9FEA-60147B245D89}" type="datetime1">
              <a:rPr lang="en-US" smtClean="0"/>
              <a:pPr/>
              <a:t>12/5/2022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</p:spPr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Picture 4" descr="Znalezione obrazy dla zapytania lhc accelerator compl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1" y="898176"/>
            <a:ext cx="6645490" cy="506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elle 19"/>
          <p:cNvGraphicFramePr>
            <a:graphicFrameLocks noGrp="1"/>
          </p:cNvGraphicFramePr>
          <p:nvPr/>
        </p:nvGraphicFramePr>
        <p:xfrm>
          <a:off x="7617220" y="1398615"/>
          <a:ext cx="4060918" cy="4018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0459">
                  <a:extLst>
                    <a:ext uri="{9D8B030D-6E8A-4147-A177-3AD203B41FA5}">
                      <a16:colId xmlns:a16="http://schemas.microsoft.com/office/drawing/2014/main" val="3702962749"/>
                    </a:ext>
                  </a:extLst>
                </a:gridCol>
                <a:gridCol w="2030459">
                  <a:extLst>
                    <a:ext uri="{9D8B030D-6E8A-4147-A177-3AD203B41FA5}">
                      <a16:colId xmlns:a16="http://schemas.microsoft.com/office/drawing/2014/main" val="3260677366"/>
                    </a:ext>
                  </a:extLst>
                </a:gridCol>
              </a:tblGrid>
              <a:tr h="380159">
                <a:tc gridSpan="2">
                  <a:txBody>
                    <a:bodyPr/>
                    <a:lstStyle/>
                    <a:p>
                      <a:pPr algn="ctr"/>
                      <a:r>
                        <a:rPr lang="de-AT" sz="1600" b="1" dirty="0"/>
                        <a:t>LHC Facts</a:t>
                      </a:r>
                      <a:endParaRPr lang="de-DE" sz="16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654359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Cost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of</a:t>
                      </a:r>
                      <a:r>
                        <a:rPr lang="de-AT" sz="1600" dirty="0"/>
                        <a:t> </a:t>
                      </a:r>
                      <a:r>
                        <a:rPr lang="de-AT" sz="1600" dirty="0" err="1"/>
                        <a:t>the</a:t>
                      </a:r>
                      <a:r>
                        <a:rPr lang="de-AT" sz="1600" dirty="0"/>
                        <a:t> LHC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4332 MCHF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56166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Length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26 659 m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17317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temperature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-271.3°C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403966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DE" sz="1600" dirty="0" err="1"/>
                        <a:t>Cost</a:t>
                      </a:r>
                      <a:r>
                        <a:rPr lang="de-DE" sz="1600" dirty="0"/>
                        <a:t> per </a:t>
                      </a:r>
                      <a:r>
                        <a:rPr lang="de-DE" sz="1600" dirty="0" err="1"/>
                        <a:t>magnet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~ 1</a:t>
                      </a:r>
                      <a:r>
                        <a:rPr lang="de-DE" sz="1600" baseline="0" dirty="0"/>
                        <a:t> MCHF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75810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dipoles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1232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8839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/>
                        <a:t>Power </a:t>
                      </a:r>
                      <a:r>
                        <a:rPr lang="de-AT" sz="1600" dirty="0" err="1"/>
                        <a:t>consumtion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1.3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TWh</a:t>
                      </a:r>
                      <a:r>
                        <a:rPr lang="de-AT" sz="1600" baseline="0" dirty="0"/>
                        <a:t>/a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61402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Number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of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circuits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8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8811"/>
                  </a:ext>
                </a:extLst>
              </a:tr>
              <a:tr h="380159">
                <a:tc>
                  <a:txBody>
                    <a:bodyPr/>
                    <a:lstStyle/>
                    <a:p>
                      <a:r>
                        <a:rPr lang="de-AT" sz="1600" dirty="0" err="1"/>
                        <a:t>Stored</a:t>
                      </a:r>
                      <a:r>
                        <a:rPr lang="de-AT" sz="1600" baseline="0" dirty="0"/>
                        <a:t> </a:t>
                      </a:r>
                      <a:r>
                        <a:rPr lang="de-AT" sz="1600" baseline="0" dirty="0" err="1"/>
                        <a:t>energy</a:t>
                      </a:r>
                      <a:r>
                        <a:rPr lang="de-AT" sz="1600" baseline="0" dirty="0"/>
                        <a:t> per </a:t>
                      </a:r>
                      <a:r>
                        <a:rPr lang="de-AT" sz="1600" baseline="0" dirty="0" err="1"/>
                        <a:t>circuit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1600" dirty="0"/>
                        <a:t>1.1 GJ (380-ton</a:t>
                      </a:r>
                      <a:r>
                        <a:rPr lang="de-AT" sz="1600" baseline="0" dirty="0"/>
                        <a:t> TGV @ 50km/h)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3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482DD-5ACE-BBD5-3F58-DBE76414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5106-B0CB-83BC-3E29-322B7A57C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B4EC7CC5-41A8-09C9-A243-90D095BF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74" y="1031918"/>
            <a:ext cx="5826212" cy="58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064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37560F-4304-00CC-7F6B-3EEC03E4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98D5828-9DBB-EF03-1024-5BB6A49B4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5270998-EF5B-0DE3-6363-8DD5CD79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1173936"/>
            <a:ext cx="5684064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997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F79DA7-7862-3305-C527-3D5362C1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features with high correlation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D57769D-76E2-24E1-3C5C-839F76331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4304BA7-7BAC-A597-4FE6-107F1B90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189" y="1254211"/>
            <a:ext cx="5603789" cy="56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846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987E0-9C78-39EE-5078-7A851D85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3: QPS Crate Grid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D5880B-B6E5-4B37-722C-F153D03ED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C6209E-D112-0518-9158-79BC13E76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2" y="1173936"/>
            <a:ext cx="6330206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7CC716-D454-B3DB-A60E-88C709CB8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93" y="3591767"/>
            <a:ext cx="6330205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94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4AC52-4217-C603-D096-DBFCA515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component 2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058D41-CC0F-5AEE-4217-8684C0CE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3D19E-5D85-388A-B2FA-CAFA7C9E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0" y="1173936"/>
            <a:ext cx="9683135" cy="46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38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4AC52-4217-C603-D096-DBFCA515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- Loss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058D41-CC0F-5AEE-4217-8684C0CEC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9D3868-624F-EA8D-B93B-C50C8D8CF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3" y="1362516"/>
            <a:ext cx="11559954" cy="422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2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Generalization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5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EB4118-A318-9A66-E905-F660C1DC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83" y="1371998"/>
            <a:ext cx="9315372" cy="54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06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Average Weight of Components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19978F0-8574-F02A-C430-46812F6A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074"/>
            <a:ext cx="12192000" cy="47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71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4C52E5-52E9-C4C3-F21C-C738C3BF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7" y="1027916"/>
            <a:ext cx="11343503" cy="504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54200C-9647-CC73-8CD0-2A78C7C4709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418814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325607"/>
            <a:ext cx="6141720" cy="4270860"/>
          </a:xfrm>
        </p:spPr>
        <p:txBody>
          <a:bodyPr/>
          <a:lstStyle/>
          <a:p>
            <a:pPr marL="48767" indent="0">
              <a:buNone/>
            </a:pPr>
            <a:r>
              <a:rPr lang="de-DE" sz="1600" dirty="0" err="1"/>
              <a:t>Quench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b="1" dirty="0" err="1"/>
              <a:t>biggest</a:t>
            </a:r>
            <a:r>
              <a:rPr lang="de-DE" sz="1600" b="1" dirty="0"/>
              <a:t> </a:t>
            </a:r>
            <a:r>
              <a:rPr lang="de-DE" sz="1600" b="1" dirty="0" err="1"/>
              <a:t>threat</a:t>
            </a:r>
            <a:r>
              <a:rPr lang="de-DE" sz="1600" b="1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LHC </a:t>
            </a:r>
            <a:r>
              <a:rPr lang="de-DE" sz="1600" dirty="0" err="1"/>
              <a:t>dipole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</a:t>
            </a:r>
          </a:p>
          <a:p>
            <a:r>
              <a:rPr lang="en-US" sz="1600" dirty="0"/>
              <a:t>Different types of quench:</a:t>
            </a:r>
          </a:p>
          <a:p>
            <a:pPr lvl="1"/>
            <a:r>
              <a:rPr lang="en-US" sz="1600" dirty="0"/>
              <a:t>Primary quench</a:t>
            </a:r>
          </a:p>
          <a:p>
            <a:pPr lvl="1"/>
            <a:r>
              <a:rPr lang="en-US" sz="1600" dirty="0"/>
              <a:t>Secondary quench: </a:t>
            </a:r>
            <a:r>
              <a:rPr lang="en-US" sz="1600" dirty="0" err="1"/>
              <a:t>GHe</a:t>
            </a:r>
            <a:r>
              <a:rPr lang="en-US" sz="1600" dirty="0"/>
              <a:t> propagation, EM disturbance,..</a:t>
            </a:r>
          </a:p>
          <a:p>
            <a:r>
              <a:rPr lang="en-US" sz="1600" dirty="0"/>
              <a:t>Quench Protection:</a:t>
            </a:r>
          </a:p>
          <a:p>
            <a:pPr lvl="1"/>
            <a:r>
              <a:rPr lang="en-US" sz="1600" dirty="0"/>
              <a:t>Bypass Diode</a:t>
            </a:r>
          </a:p>
          <a:p>
            <a:pPr lvl="1"/>
            <a:r>
              <a:rPr lang="en-US" sz="1600" dirty="0"/>
              <a:t>Quench Heater</a:t>
            </a:r>
          </a:p>
          <a:p>
            <a:pPr marL="597393" lvl="1" indent="0">
              <a:buNone/>
            </a:pPr>
            <a:r>
              <a:rPr lang="de-DE" sz="1067" dirty="0"/>
              <a:t>			</a:t>
            </a:r>
          </a:p>
          <a:p>
            <a:pPr marL="48767" indent="0">
              <a:buNone/>
            </a:pPr>
            <a:r>
              <a:rPr lang="de-DE" sz="1600" dirty="0" err="1"/>
              <a:t>Quenches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destructed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:</a:t>
            </a:r>
          </a:p>
          <a:p>
            <a:r>
              <a:rPr lang="de-DE" sz="1600" dirty="0"/>
              <a:t>2008 (~100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magnets</a:t>
            </a:r>
            <a:r>
              <a:rPr lang="de-DE" sz="1600" dirty="0"/>
              <a:t> – </a:t>
            </a:r>
            <a:r>
              <a:rPr lang="de-DE" sz="1600" dirty="0" err="1"/>
              <a:t>splice</a:t>
            </a:r>
            <a:r>
              <a:rPr lang="de-DE" sz="1600" dirty="0"/>
              <a:t> </a:t>
            </a:r>
            <a:r>
              <a:rPr lang="de-DE" sz="1600" dirty="0" err="1"/>
              <a:t>opened</a:t>
            </a:r>
            <a:r>
              <a:rPr lang="de-DE" sz="1600" dirty="0"/>
              <a:t>)</a:t>
            </a:r>
          </a:p>
          <a:p>
            <a:r>
              <a:rPr lang="de-DE" sz="1600" dirty="0"/>
              <a:t>2021 HWC (1 </a:t>
            </a:r>
            <a:r>
              <a:rPr lang="de-DE" sz="1600" dirty="0" err="1"/>
              <a:t>destroyed</a:t>
            </a:r>
            <a:r>
              <a:rPr lang="de-DE" sz="1600" dirty="0"/>
              <a:t> </a:t>
            </a:r>
            <a:r>
              <a:rPr lang="de-DE" sz="1600" dirty="0" err="1"/>
              <a:t>magnet</a:t>
            </a:r>
            <a:r>
              <a:rPr lang="de-DE" sz="1600" dirty="0"/>
              <a:t> -  interturn </a:t>
            </a:r>
            <a:r>
              <a:rPr lang="de-DE" sz="1600" dirty="0" err="1"/>
              <a:t>short</a:t>
            </a:r>
            <a:r>
              <a:rPr lang="de-DE" sz="1600" dirty="0"/>
              <a:t> in </a:t>
            </a:r>
            <a:r>
              <a:rPr lang="de-DE" sz="1600" dirty="0" err="1"/>
              <a:t>coil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/>
              <a:t>Possible </a:t>
            </a:r>
            <a:r>
              <a:rPr lang="de-DE" sz="1600" b="1" dirty="0" err="1"/>
              <a:t>precursor</a:t>
            </a:r>
            <a:r>
              <a:rPr lang="de-DE" sz="1600" dirty="0"/>
              <a:t> </a:t>
            </a:r>
            <a:r>
              <a:rPr lang="de-DE" sz="1600" dirty="0" err="1"/>
              <a:t>detected</a:t>
            </a:r>
            <a:r>
              <a:rPr lang="de-DE" sz="1600" dirty="0"/>
              <a:t> 1 </a:t>
            </a:r>
            <a:r>
              <a:rPr lang="de-DE" sz="1600" dirty="0" err="1"/>
              <a:t>month</a:t>
            </a:r>
            <a:r>
              <a:rPr lang="de-DE" sz="1600" dirty="0"/>
              <a:t> </a:t>
            </a:r>
            <a:r>
              <a:rPr lang="de-DE" sz="1600" dirty="0" err="1"/>
              <a:t>before</a:t>
            </a:r>
            <a:r>
              <a:rPr lang="de-DE" sz="1600" dirty="0"/>
              <a:t> </a:t>
            </a:r>
          </a:p>
          <a:p>
            <a:pPr lvl="1"/>
            <a:r>
              <a:rPr lang="de-DE" sz="1600" dirty="0" err="1"/>
              <a:t>Precursor</a:t>
            </a:r>
            <a:r>
              <a:rPr lang="de-DE" sz="1600" dirty="0"/>
              <a:t>: </a:t>
            </a:r>
            <a:r>
              <a:rPr lang="de-DE" sz="1600" b="1" dirty="0" err="1"/>
              <a:t>Oscillation</a:t>
            </a:r>
            <a:r>
              <a:rPr lang="de-DE" sz="1600" dirty="0"/>
              <a:t> in </a:t>
            </a:r>
            <a:r>
              <a:rPr lang="de-DE" sz="1600" dirty="0" err="1"/>
              <a:t>U_Diode</a:t>
            </a:r>
            <a:r>
              <a:rPr lang="de-DE" sz="1600" dirty="0"/>
              <a:t> </a:t>
            </a:r>
            <a:r>
              <a:rPr lang="de-DE" sz="1600" dirty="0" err="1"/>
              <a:t>Voltage</a:t>
            </a:r>
            <a:endParaRPr lang="de-DE" sz="1600" dirty="0"/>
          </a:p>
          <a:p>
            <a:pPr lvl="1"/>
            <a:endParaRPr lang="de-DE" sz="1600" dirty="0"/>
          </a:p>
          <a:p>
            <a:pPr marL="48767" indent="0" algn="ctr">
              <a:buNone/>
            </a:pPr>
            <a:r>
              <a:rPr lang="de-DE" sz="2000" b="1" dirty="0"/>
              <a:t>Goal: Further </a:t>
            </a:r>
            <a:r>
              <a:rPr lang="de-DE" sz="2000" b="1" dirty="0" err="1"/>
              <a:t>precursors</a:t>
            </a:r>
            <a:r>
              <a:rPr lang="de-DE" sz="2000" b="1" dirty="0"/>
              <a:t>?</a:t>
            </a:r>
          </a:p>
          <a:p>
            <a:pPr marL="597393" lvl="1" indent="0">
              <a:buNone/>
            </a:pPr>
            <a:r>
              <a:rPr lang="de-DE" sz="1600" dirty="0"/>
              <a:t>		</a:t>
            </a:r>
          </a:p>
          <a:p>
            <a:pPr marL="597393" lvl="1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E40323E-16BD-7ACF-A64F-21B6C5FBD594}"/>
              </a:ext>
            </a:extLst>
          </p:cNvPr>
          <p:cNvGrpSpPr/>
          <p:nvPr/>
        </p:nvGrpSpPr>
        <p:grpSpPr>
          <a:xfrm>
            <a:off x="7770318" y="159014"/>
            <a:ext cx="3408222" cy="3378762"/>
            <a:chOff x="7770318" y="159014"/>
            <a:chExt cx="3408222" cy="337876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777BE57-BC25-2893-B791-5E6DBD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0318" y="159014"/>
              <a:ext cx="3012034" cy="3291357"/>
            </a:xfrm>
            <a:prstGeom prst="rect">
              <a:avLst/>
            </a:prstGeom>
          </p:spPr>
        </p:pic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C19095-D420-0775-5C70-FAF0CA473696}"/>
                </a:ext>
              </a:extLst>
            </p:cNvPr>
            <p:cNvSpPr txBox="1"/>
            <p:nvPr/>
          </p:nvSpPr>
          <p:spPr>
            <a:xfrm>
              <a:off x="8404860" y="2922223"/>
              <a:ext cx="2773680" cy="61555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Critical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surface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 </a:t>
              </a: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5A0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Calibri Light" panose="020F0302020204030204" pitchFamily="34" charset="0"/>
                </a:rPr>
                <a:t>NbTi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55A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endParaRPr>
            </a:p>
            <a:p>
              <a:endParaRPr lang="de-AT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F2A11-3FD4-03A1-5842-019E15AF28DB}"/>
              </a:ext>
            </a:extLst>
          </p:cNvPr>
          <p:cNvGrpSpPr/>
          <p:nvPr/>
        </p:nvGrpSpPr>
        <p:grpSpPr>
          <a:xfrm>
            <a:off x="6979817" y="3280703"/>
            <a:ext cx="4779327" cy="3126603"/>
            <a:chOff x="613261" y="1382574"/>
            <a:chExt cx="6420241" cy="4200078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B09EDE4-D661-9F5A-8DB3-3A411B44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154" r="4016" b="4951"/>
            <a:stretch/>
          </p:blipFill>
          <p:spPr>
            <a:xfrm>
              <a:off x="613261" y="1382574"/>
              <a:ext cx="6420241" cy="4184036"/>
            </a:xfrm>
            <a:prstGeom prst="rect">
              <a:avLst/>
            </a:prstGeom>
          </p:spPr>
        </p:pic>
        <p:pic>
          <p:nvPicPr>
            <p:cNvPr id="19" name="Picture 5">
              <a:extLst>
                <a:ext uri="{FF2B5EF4-FFF2-40B4-BE49-F238E27FC236}">
                  <a16:creationId xmlns:a16="http://schemas.microsoft.com/office/drawing/2014/main" id="{74BCFCD3-1B3A-1D97-ADC3-4286B37F7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59"/>
            <a:stretch/>
          </p:blipFill>
          <p:spPr>
            <a:xfrm rot="16200000">
              <a:off x="3411539" y="1971947"/>
              <a:ext cx="4184036" cy="303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10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Recreate Events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7A2F66-FAC1-9D56-A13A-0790E080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07" y="1060669"/>
            <a:ext cx="8695996" cy="57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6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Snapshots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34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1st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69F8B-F877-D82A-1958-FE721DDF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07" y="1037412"/>
            <a:ext cx="9099765" cy="568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01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F4FC32B-E7C9-CFCD-0F9C-C50B4A6F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2" y="1181995"/>
            <a:ext cx="10820400" cy="48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939F445-1F50-9E0B-9E31-5E15412D80FC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48562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992ED12F-0B4E-C02D-0B89-2A1C52CD7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" y="1173936"/>
            <a:ext cx="10969140" cy="482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34C6F35-412E-D236-1FCB-DABF9CD0C381}"/>
              </a:ext>
            </a:extLst>
          </p:cNvPr>
          <p:cNvSpPr txBox="1"/>
          <p:nvPr/>
        </p:nvSpPr>
        <p:spPr>
          <a:xfrm>
            <a:off x="935406" y="6129550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755622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D2BAA-FC97-0889-249E-C9C6A2E3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Snapshots: </a:t>
            </a:r>
            <a:r>
              <a:rPr lang="de-AT" dirty="0"/>
              <a:t>2nd EE 2022-03-11 17:02:12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54DE5-07FC-5182-1427-AF4F25031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7F4819-616A-374E-5F8D-EB92F546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21"/>
          <a:stretch/>
        </p:blipFill>
        <p:spPr bwMode="auto">
          <a:xfrm>
            <a:off x="1161535" y="1252382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FDEC7EE-9746-694B-12E1-DC29FC7B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6" b="-1935"/>
          <a:stretch/>
        </p:blipFill>
        <p:spPr bwMode="auto">
          <a:xfrm>
            <a:off x="1161535" y="3599936"/>
            <a:ext cx="8974180" cy="234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76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F293FF0-D92C-359C-E2E0-88BA5404A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82"/>
          <a:stretch/>
        </p:blipFill>
        <p:spPr bwMode="auto">
          <a:xfrm>
            <a:off x="2168236" y="1311938"/>
            <a:ext cx="3699164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B3A2EF5-B0C1-A599-CE35-35BE1728D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r="137"/>
          <a:stretch/>
        </p:blipFill>
        <p:spPr bwMode="auto">
          <a:xfrm>
            <a:off x="6096000" y="1311938"/>
            <a:ext cx="4729943" cy="45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322CC5-92D1-EA2F-5761-3AEE060FBA7F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1361529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EC33DCDB-5757-0E3A-807A-3944D4D69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41"/>
          <a:stretch/>
        </p:blipFill>
        <p:spPr bwMode="auto">
          <a:xfrm>
            <a:off x="1220330" y="1234424"/>
            <a:ext cx="3808869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174B918-F3E9-0A89-5639-02A2893BC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9" r="214"/>
          <a:stretch/>
        </p:blipFill>
        <p:spPr bwMode="auto">
          <a:xfrm>
            <a:off x="5104016" y="1234424"/>
            <a:ext cx="4936630" cy="46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0254145-75D0-3242-767C-FD9246DD9689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904694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3081D-B28D-1A65-4688-03385F43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Next </a:t>
            </a:r>
            <a:r>
              <a:rPr lang="de-AT" dirty="0" err="1"/>
              <a:t>Steps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Find normal components -&gt; optimize regularization + hyperparameters for NMF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Improve NMF:</a:t>
                </a:r>
              </a:p>
              <a:p>
                <a:pPr lvl="1"/>
                <a:r>
                  <a:rPr lang="en-US" sz="1267" dirty="0"/>
                  <a:t>Split in trainable non-trainable components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Sanity Check:</a:t>
                </a:r>
              </a:p>
              <a:p>
                <a:pPr lvl="1"/>
                <a:r>
                  <a:rPr lang="en-US" sz="1267" dirty="0"/>
                  <a:t>Check NMF components Snapshots</a:t>
                </a:r>
              </a:p>
              <a:p>
                <a:pPr marL="48767" indent="0">
                  <a:buNone/>
                </a:pPr>
                <a:r>
                  <a:rPr lang="en-US" sz="1800" dirty="0"/>
                  <a:t>Component distribution:</a:t>
                </a:r>
              </a:p>
              <a:p>
                <a:pPr lvl="1"/>
                <a:r>
                  <a:rPr lang="en-US" sz="1267" dirty="0"/>
                  <a:t>Distribution over sector, sec. quench type (training, QH trigger), time, </a:t>
                </a:r>
                <a:r>
                  <a:rPr lang="en-US" sz="1267" dirty="0" err="1"/>
                  <a:t>intercoil</a:t>
                </a:r>
                <a:r>
                  <a:rPr lang="en-US" sz="1267" dirty="0"/>
                  <a:t> short sector</a:t>
                </a:r>
              </a:p>
              <a:p>
                <a:pPr marL="48767" indent="0">
                  <a:buNone/>
                </a:pPr>
                <a:r>
                  <a:rPr lang="en-US" sz="1800" dirty="0"/>
                  <a:t>Isolate normal NMF components:</a:t>
                </a:r>
              </a:p>
              <a:p>
                <a:pPr lvl="1"/>
                <a:r>
                  <a:rPr lang="en-US" sz="1267" dirty="0"/>
                  <a:t>Which el. components are causing them</a:t>
                </a: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Fix normal NMF components (no update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/>
                  <a:t>)-&gt; Find anomaly component: </a:t>
                </a:r>
              </a:p>
              <a:p>
                <a:pPr lvl="1"/>
                <a:r>
                  <a:rPr lang="en-US" sz="1267" dirty="0"/>
                  <a:t>Which component occurs in faulty magnets</a:t>
                </a:r>
              </a:p>
              <a:p>
                <a:pPr lvl="1"/>
                <a:r>
                  <a:rPr lang="en-US" sz="1267" dirty="0"/>
                  <a:t>How does component weight change over time</a:t>
                </a:r>
              </a:p>
              <a:p>
                <a:pPr marL="48767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D2F96D55-5430-B77C-986C-8B60C47B9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1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83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72800" cy="940443"/>
          </a:xfrm>
        </p:spPr>
        <p:txBody>
          <a:bodyPr/>
          <a:lstStyle/>
          <a:p>
            <a:r>
              <a:rPr lang="en-US" sz="3600" dirty="0"/>
              <a:t>Quench Protection: U-Diode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pPr marL="48767" indent="0">
              <a:buNone/>
            </a:pPr>
            <a:endParaRPr lang="de-DE" sz="1600" dirty="0"/>
          </a:p>
          <a:p>
            <a:endParaRPr lang="de-DE" sz="16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36"/>
          <a:stretch/>
        </p:blipFill>
        <p:spPr>
          <a:xfrm>
            <a:off x="537842" y="1173936"/>
            <a:ext cx="5558158" cy="19468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13112" y="2285981"/>
            <a:ext cx="9902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buFont typeface="+mj-lt"/>
              <a:buAutoNum type="arabicPeriod"/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2C6AA36-C0B2-3A76-AA1E-FEC32576EB1D}"/>
              </a:ext>
            </a:extLst>
          </p:cNvPr>
          <p:cNvGrpSpPr/>
          <p:nvPr/>
        </p:nvGrpSpPr>
        <p:grpSpPr>
          <a:xfrm>
            <a:off x="513348" y="2469019"/>
            <a:ext cx="5582652" cy="3341427"/>
            <a:chOff x="6399670" y="2405828"/>
            <a:chExt cx="5582652" cy="334142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67" t="-4523" r="-2480" b="-5268"/>
            <a:stretch/>
          </p:blipFill>
          <p:spPr>
            <a:xfrm>
              <a:off x="6399670" y="3278229"/>
              <a:ext cx="5582652" cy="2469026"/>
            </a:xfrm>
            <a:prstGeom prst="rect">
              <a:avLst/>
            </a:prstGeom>
            <a:ln w="19050">
              <a:solidFill>
                <a:srgbClr val="000000"/>
              </a:solidFill>
              <a:prstDash val="dash"/>
            </a:ln>
          </p:spPr>
        </p:pic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0D930D0-A5C6-D7E2-CDBB-7A3C520CDE7B}"/>
                </a:ext>
              </a:extLst>
            </p:cNvPr>
            <p:cNvCxnSpPr>
              <a:cxnSpLocks/>
            </p:cNvCxnSpPr>
            <p:nvPr/>
          </p:nvCxnSpPr>
          <p:spPr>
            <a:xfrm>
              <a:off x="8936051" y="3024358"/>
              <a:ext cx="0" cy="207560"/>
            </a:xfrm>
            <a:prstGeom prst="line">
              <a:avLst/>
            </a:prstGeom>
            <a:ln w="190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Flussdiagramm: Prozess 10">
              <a:extLst>
                <a:ext uri="{FF2B5EF4-FFF2-40B4-BE49-F238E27FC236}">
                  <a16:creationId xmlns:a16="http://schemas.microsoft.com/office/drawing/2014/main" id="{707CE8CC-A2FC-0E18-8231-7E32A0C2EA22}"/>
                </a:ext>
              </a:extLst>
            </p:cNvPr>
            <p:cNvSpPr/>
            <p:nvPr/>
          </p:nvSpPr>
          <p:spPr>
            <a:xfrm>
              <a:off x="8102771" y="2405828"/>
              <a:ext cx="1666560" cy="603290"/>
            </a:xfrm>
            <a:prstGeom prst="flowChartProcess">
              <a:avLst/>
            </a:prstGeom>
            <a:noFill/>
            <a:ln w="190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DCCDC188-6376-317E-1E17-DEED25E54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191" y="877818"/>
            <a:ext cx="5299967" cy="3785691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687BC1-55E0-D4C8-9545-3B17D2587E7C}"/>
              </a:ext>
            </a:extLst>
          </p:cNvPr>
          <p:cNvCxnSpPr>
            <a:cxnSpLocks/>
          </p:cNvCxnSpPr>
          <p:nvPr/>
        </p:nvCxnSpPr>
        <p:spPr>
          <a:xfrm>
            <a:off x="7229475" y="2984500"/>
            <a:ext cx="0" cy="260616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0FA3D79-6557-CEF2-1706-F32676F13DE3}"/>
              </a:ext>
            </a:extLst>
          </p:cNvPr>
          <p:cNvCxnSpPr>
            <a:cxnSpLocks/>
          </p:cNvCxnSpPr>
          <p:nvPr/>
        </p:nvCxnSpPr>
        <p:spPr>
          <a:xfrm>
            <a:off x="7381875" y="3505200"/>
            <a:ext cx="0" cy="181309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E95D6B4-EBC3-7D00-441A-CD35CE0E8D9D}"/>
              </a:ext>
            </a:extLst>
          </p:cNvPr>
          <p:cNvCxnSpPr>
            <a:cxnSpLocks/>
          </p:cNvCxnSpPr>
          <p:nvPr/>
        </p:nvCxnSpPr>
        <p:spPr>
          <a:xfrm>
            <a:off x="8016875" y="4165600"/>
            <a:ext cx="0" cy="9493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7384450-68C3-4505-4DAC-D3543AF7167C}"/>
              </a:ext>
            </a:extLst>
          </p:cNvPr>
          <p:cNvCxnSpPr>
            <a:cxnSpLocks/>
          </p:cNvCxnSpPr>
          <p:nvPr/>
        </p:nvCxnSpPr>
        <p:spPr>
          <a:xfrm>
            <a:off x="9496425" y="3405754"/>
            <a:ext cx="0" cy="170917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3E2ECD5-4F2E-4125-92D0-F4AE777262EE}"/>
              </a:ext>
            </a:extLst>
          </p:cNvPr>
          <p:cNvCxnSpPr>
            <a:cxnSpLocks/>
          </p:cNvCxnSpPr>
          <p:nvPr/>
        </p:nvCxnSpPr>
        <p:spPr>
          <a:xfrm>
            <a:off x="9783762" y="2984500"/>
            <a:ext cx="0" cy="21304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83A1D8C-EC51-E254-1150-9B08C0C88667}"/>
              </a:ext>
            </a:extLst>
          </p:cNvPr>
          <p:cNvCxnSpPr>
            <a:cxnSpLocks/>
          </p:cNvCxnSpPr>
          <p:nvPr/>
        </p:nvCxnSpPr>
        <p:spPr>
          <a:xfrm>
            <a:off x="10125073" y="2743200"/>
            <a:ext cx="0" cy="237172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970ABD13-4751-81B7-868B-60C527F4C8A5}"/>
              </a:ext>
            </a:extLst>
          </p:cNvPr>
          <p:cNvSpPr txBox="1"/>
          <p:nvPr/>
        </p:nvSpPr>
        <p:spPr>
          <a:xfrm>
            <a:off x="7062544" y="5566880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PC Switch off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5AA05CF-AE53-9789-6F51-C2F53889B960}"/>
              </a:ext>
            </a:extLst>
          </p:cNvPr>
          <p:cNvSpPr txBox="1"/>
          <p:nvPr/>
        </p:nvSpPr>
        <p:spPr>
          <a:xfrm>
            <a:off x="7218551" y="531829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1st EE switch off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C7CE251-5E2A-7C9A-53A9-B8415E2C5663}"/>
              </a:ext>
            </a:extLst>
          </p:cNvPr>
          <p:cNvSpPr txBox="1"/>
          <p:nvPr/>
        </p:nvSpPr>
        <p:spPr>
          <a:xfrm>
            <a:off x="7800544" y="5067805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EE switch off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2D4C6B9-4399-4460-2DBC-A2C717173BE0}"/>
              </a:ext>
            </a:extLst>
          </p:cNvPr>
          <p:cNvSpPr txBox="1"/>
          <p:nvPr/>
        </p:nvSpPr>
        <p:spPr>
          <a:xfrm>
            <a:off x="9300972" y="5087792"/>
            <a:ext cx="14474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Secondary</a:t>
            </a:r>
            <a:r>
              <a:rPr lang="de-AT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quench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1DE876-4F1A-200D-D4EE-0EB5DF32BED8}"/>
              </a:ext>
            </a:extLst>
          </p:cNvPr>
          <p:cNvGrpSpPr/>
          <p:nvPr/>
        </p:nvGrpSpPr>
        <p:grpSpPr>
          <a:xfrm>
            <a:off x="7401521" y="2343387"/>
            <a:ext cx="2908803" cy="1370689"/>
            <a:chOff x="7401521" y="2343387"/>
            <a:chExt cx="2908803" cy="1370689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A46CAEBC-A43D-F75B-41CE-68764EB58F0A}"/>
                </a:ext>
              </a:extLst>
            </p:cNvPr>
            <p:cNvGrpSpPr/>
            <p:nvPr/>
          </p:nvGrpSpPr>
          <p:grpSpPr>
            <a:xfrm>
              <a:off x="7566475" y="2343387"/>
              <a:ext cx="2743849" cy="1370689"/>
              <a:chOff x="7566475" y="2343387"/>
              <a:chExt cx="2743849" cy="1370689"/>
            </a:xfrm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9993E7E-4B5C-55E0-402A-CC718903D713}"/>
                  </a:ext>
                </a:extLst>
              </p:cNvPr>
              <p:cNvSpPr/>
              <p:nvPr/>
            </p:nvSpPr>
            <p:spPr>
              <a:xfrm>
                <a:off x="7566475" y="2589485"/>
                <a:ext cx="419295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761AD162-68A0-ECF7-81A1-884403AA78CA}"/>
                  </a:ext>
                </a:extLst>
              </p:cNvPr>
              <p:cNvSpPr/>
              <p:nvPr/>
            </p:nvSpPr>
            <p:spPr>
              <a:xfrm>
                <a:off x="8211754" y="3242715"/>
                <a:ext cx="865429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32E3CA74-C4AD-DAB1-8545-6934F3CEF3AF}"/>
                  </a:ext>
                </a:extLst>
              </p:cNvPr>
              <p:cNvSpPr/>
              <p:nvPr/>
            </p:nvSpPr>
            <p:spPr>
              <a:xfrm>
                <a:off x="9474927" y="297516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9480E8A-5E75-556C-0E8F-4F725ACE4FF1}"/>
                  </a:ext>
                </a:extLst>
              </p:cNvPr>
              <p:cNvSpPr/>
              <p:nvPr/>
            </p:nvSpPr>
            <p:spPr>
              <a:xfrm>
                <a:off x="9777061" y="2611071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08A14A9-DA6E-4529-D4DB-26A62540373A}"/>
                  </a:ext>
                </a:extLst>
              </p:cNvPr>
              <p:cNvSpPr/>
              <p:nvPr/>
            </p:nvSpPr>
            <p:spPr>
              <a:xfrm>
                <a:off x="10119982" y="2343387"/>
                <a:ext cx="190342" cy="471361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</p:grp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7B2A7EA0-F337-C657-55EF-2FE27358F87E}"/>
                </a:ext>
              </a:extLst>
            </p:cNvPr>
            <p:cNvSpPr txBox="1"/>
            <p:nvPr/>
          </p:nvSpPr>
          <p:spPr>
            <a:xfrm>
              <a:off x="7401521" y="2405928"/>
              <a:ext cx="79804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Analyzed Area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F8FC6AE2-464B-1C45-B9CE-A730D806200F}"/>
              </a:ext>
            </a:extLst>
          </p:cNvPr>
          <p:cNvSpPr txBox="1"/>
          <p:nvPr/>
        </p:nvSpPr>
        <p:spPr>
          <a:xfrm>
            <a:off x="8245445" y="3072309"/>
            <a:ext cx="798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Analyzed Area</a:t>
            </a:r>
          </a:p>
        </p:txBody>
      </p:sp>
    </p:spTree>
    <p:extLst>
      <p:ext uri="{BB962C8B-B14F-4D97-AF65-F5344CB8AC3E}">
        <p14:creationId xmlns:p14="http://schemas.microsoft.com/office/powerpoint/2010/main" val="3037037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E3A773-5BEC-5528-FB17-ADD5D470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2" y="1020594"/>
            <a:ext cx="11376454" cy="505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E3EB9C-B34D-4175-819C-048B38017D3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3741361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A4D0E-3DBD-D852-55A9-881FAE04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0" y="1058604"/>
            <a:ext cx="11211697" cy="498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2C53761-D317-0943-26FA-DF2D539E4FE8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 events from 2021, excl. events with fast sec. quenches</a:t>
            </a:r>
          </a:p>
        </p:txBody>
      </p:sp>
    </p:spTree>
    <p:extLst>
      <p:ext uri="{BB962C8B-B14F-4D97-AF65-F5344CB8AC3E}">
        <p14:creationId xmlns:p14="http://schemas.microsoft.com/office/powerpoint/2010/main" val="3885854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04B7AA-DAA7-0BFA-9A8B-F049D4ADB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6"/>
          <a:stretch/>
        </p:blipFill>
        <p:spPr bwMode="auto">
          <a:xfrm>
            <a:off x="2122516" y="1159805"/>
            <a:ext cx="3688080" cy="45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AC38267-AF67-FBF8-5572-BA93A962F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4" t="-311" r="477" b="311"/>
          <a:stretch/>
        </p:blipFill>
        <p:spPr bwMode="auto">
          <a:xfrm>
            <a:off x="5868785" y="1159805"/>
            <a:ext cx="4654682" cy="45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31722B3-5DCA-AADF-B13F-0371852103CE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27588063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41D3B-6708-0E06-9279-5502AC933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5" y="1171886"/>
            <a:ext cx="10969139" cy="487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C17479E-415E-65F7-EC62-890B14C636A5}"/>
              </a:ext>
            </a:extLst>
          </p:cNvPr>
          <p:cNvSpPr txBox="1"/>
          <p:nvPr/>
        </p:nvSpPr>
        <p:spPr>
          <a:xfrm>
            <a:off x="935406" y="6121312"/>
            <a:ext cx="3959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47/64 events successfully downloaded.</a:t>
            </a:r>
          </a:p>
        </p:txBody>
      </p:sp>
    </p:spTree>
    <p:extLst>
      <p:ext uri="{BB962C8B-B14F-4D97-AF65-F5344CB8AC3E}">
        <p14:creationId xmlns:p14="http://schemas.microsoft.com/office/powerpoint/2010/main" val="874650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875369-DFA9-A4E7-0C54-869E286B8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28"/>
          <a:stretch/>
        </p:blipFill>
        <p:spPr>
          <a:xfrm>
            <a:off x="1913091" y="1121571"/>
            <a:ext cx="8015770" cy="54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2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Distribution over Months in 2021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33985C-91F4-2938-1FC5-BFE472CB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998378"/>
            <a:ext cx="8145366" cy="57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9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EE: Distribution over Current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AE901C7-3DFE-78EE-DE33-E1AAEA82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17" y="1059865"/>
            <a:ext cx="4788234" cy="579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3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EE: Component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F85291-CFA8-24B9-8AF3-7FB6B4DC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60" y="1164832"/>
            <a:ext cx="8526612" cy="53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1</a:t>
            </a:r>
            <a:r>
              <a:rPr lang="en-US" baseline="30000" dirty="0"/>
              <a:t>st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405E8A-5DD6-BE89-A369-1B9EBAD0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16" y="1130965"/>
            <a:ext cx="8522167" cy="573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8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Snapshots 2</a:t>
            </a:r>
            <a:r>
              <a:rPr lang="en-US" baseline="30000" dirty="0"/>
              <a:t>nd</a:t>
            </a:r>
            <a:r>
              <a:rPr lang="en-US" dirty="0"/>
              <a:t> EE: Distribution over Sector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E927C8-81DD-1C42-B0A0-1072725D0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50"/>
          <a:stretch/>
        </p:blipFill>
        <p:spPr>
          <a:xfrm>
            <a:off x="271244" y="2959207"/>
            <a:ext cx="11497111" cy="31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25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D3C61-800B-C7DA-1686-2751328D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Hardware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5D59E-39A4-3A4E-B6E3-10EFA1FCD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4AF3277-570C-F352-D482-FA4D36DF4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930400"/>
            <a:ext cx="4971619" cy="3478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7E261D8-7EE8-68CA-8001-A36401ED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05" y="1930400"/>
            <a:ext cx="4753620" cy="3568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8195318-87AB-4B64-A982-61912610C06E}"/>
              </a:ext>
            </a:extLst>
          </p:cNvPr>
          <p:cNvSpPr txBox="1"/>
          <p:nvPr/>
        </p:nvSpPr>
        <p:spPr>
          <a:xfrm>
            <a:off x="453809" y="14490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Diode</a:t>
            </a:r>
            <a:endParaRPr lang="de-DE" sz="1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DB3557-7AFB-6C2D-D7F6-CAB1423DD593}"/>
              </a:ext>
            </a:extLst>
          </p:cNvPr>
          <p:cNvSpPr txBox="1"/>
          <p:nvPr/>
        </p:nvSpPr>
        <p:spPr>
          <a:xfrm>
            <a:off x="6096000" y="15050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67" indent="0" algn="ctr">
              <a:buNone/>
            </a:pPr>
            <a:r>
              <a:rPr lang="de-DE" dirty="0"/>
              <a:t>Energy </a:t>
            </a:r>
            <a:r>
              <a:rPr lang="de-DE" dirty="0" err="1"/>
              <a:t>Extraction</a:t>
            </a:r>
            <a:r>
              <a:rPr lang="de-DE" dirty="0"/>
              <a:t> Resistance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65202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36577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n-US"/>
              <a:t>Further NMF examples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879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9967EFA-7A13-8B7D-7329-13731CFA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1" y="1033370"/>
            <a:ext cx="12192000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027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1st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4DFC50-0ACE-0307-F8A0-C63DA1FC5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70" y="973358"/>
            <a:ext cx="9304459" cy="57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308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B8246-9CA2-7D0C-7219-933BC05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2nd EE RB.A23 2021-03-09 07:39:33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5A1B0F-32D1-1878-5963-05B86D13B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D9CD08F7-7D56-6D01-70D8-11D09DA999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AT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7454A0A-9BD5-68A5-82B1-BA5A9CE0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277" y="973394"/>
            <a:ext cx="9304645" cy="57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140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31FFF31-ABCA-AD4E-3CAD-387998B17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15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D3D6412-7019-4451-F844-D4B973AB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93" y="1224048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E7C5EA59-56E3-CD4C-73A4-CC87DB4C0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66" y="1357842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673084D-AD4F-A930-82AD-76C66B13A24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69862" b="38208"/>
          <a:stretch/>
        </p:blipFill>
        <p:spPr>
          <a:xfrm>
            <a:off x="182893" y="3403237"/>
            <a:ext cx="2620241" cy="257843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10E0BC4-29AE-FA4E-68FD-780CEF95ED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325" t="-1150" r="54620" b="91609"/>
          <a:stretch/>
        </p:blipFill>
        <p:spPr>
          <a:xfrm>
            <a:off x="10048454" y="558838"/>
            <a:ext cx="1813579" cy="636050"/>
          </a:xfrm>
          <a:prstGeom prst="rect">
            <a:avLst/>
          </a:prstGeom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650C58CC-FA52-0087-1C61-9F0A65DA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30" y="1383009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9048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0ECAA9-D3D4-D81B-783A-90BD24749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9F538880-EDE2-3899-80AB-E35833AB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292" y="1349453"/>
            <a:ext cx="1812607" cy="42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/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FA828F3-133B-4B16-534E-F0EAA1EB5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91" y="1867375"/>
                <a:ext cx="260764" cy="3047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/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56495F6-9BE8-B948-CEE7-0ADC3FD5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10" y="1603238"/>
                <a:ext cx="782742" cy="831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unde Klammer links/rechts 15">
            <a:extLst>
              <a:ext uri="{FF2B5EF4-FFF2-40B4-BE49-F238E27FC236}">
                <a16:creationId xmlns:a16="http://schemas.microsoft.com/office/drawing/2014/main" id="{FF6668FE-13A4-8B5A-4B43-36F3F605BFEF}"/>
              </a:ext>
            </a:extLst>
          </p:cNvPr>
          <p:cNvSpPr/>
          <p:nvPr/>
        </p:nvSpPr>
        <p:spPr>
          <a:xfrm>
            <a:off x="3141094" y="1224049"/>
            <a:ext cx="3784875" cy="4409902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Runde Klammer links/rechts 18">
            <a:extLst>
              <a:ext uri="{FF2B5EF4-FFF2-40B4-BE49-F238E27FC236}">
                <a16:creationId xmlns:a16="http://schemas.microsoft.com/office/drawing/2014/main" id="{4740C085-C06F-4761-AD6E-37859D4C8915}"/>
              </a:ext>
            </a:extLst>
          </p:cNvPr>
          <p:cNvSpPr/>
          <p:nvPr/>
        </p:nvSpPr>
        <p:spPr>
          <a:xfrm>
            <a:off x="7613900" y="1224048"/>
            <a:ext cx="1931491" cy="4409903"/>
          </a:xfrm>
          <a:prstGeom prst="bracketPair">
            <a:avLst>
              <a:gd name="adj" fmla="val 529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/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AT" sz="1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4CB74424-209E-8473-0DBA-B56441029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598" y="1603238"/>
                <a:ext cx="787276" cy="8319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/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893CA4B-71AD-FB96-0823-8CAF8FB18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1652411"/>
                <a:ext cx="137898" cy="294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/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73773EC-F284-9039-BD15-19C923D4D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2480530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/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9753D1F2-192E-586D-DB85-3BC943DD5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3308649"/>
                <a:ext cx="137898" cy="294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/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A599CE7-0FB9-7528-BDCA-8482EA8A4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132556"/>
                <a:ext cx="137898" cy="294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/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16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de-AT" sz="16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CE7A33B-A574-CEAD-A052-198624E40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265" y="4950971"/>
                <a:ext cx="137898" cy="294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el 1">
            <a:extLst>
              <a:ext uri="{FF2B5EF4-FFF2-40B4-BE49-F238E27FC236}">
                <a16:creationId xmlns:a16="http://schemas.microsoft.com/office/drawing/2014/main" id="{5ECF2D7A-45C0-B236-0DBC-39D877A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NMF Examples</a:t>
            </a:r>
            <a:endParaRPr lang="de-AT" dirty="0">
              <a:solidFill>
                <a:schemeClr val="tx2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0B0D86-17BB-36FD-E64E-A5239C38B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743" r="68956" b="39206"/>
          <a:stretch/>
        </p:blipFill>
        <p:spPr>
          <a:xfrm>
            <a:off x="110844" y="3260089"/>
            <a:ext cx="2875465" cy="27341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A858DA-064D-C8BD-6B9A-FCD860C1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3CDB034-C266-AAA5-561E-9EEF251E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64" y="1173936"/>
            <a:ext cx="22702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5796B6-B836-A3B1-6866-C6BE1F73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84" y="1385951"/>
            <a:ext cx="1747383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E8B265-0709-22A5-F423-72576C88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61" y="1385951"/>
            <a:ext cx="1724767" cy="4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53DB73E-AC30-B803-D2A2-4F209E34FF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67" r="52317" b="92200"/>
          <a:stretch/>
        </p:blipFill>
        <p:spPr>
          <a:xfrm>
            <a:off x="10040095" y="678547"/>
            <a:ext cx="2028039" cy="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72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Sanity</a:t>
            </a:r>
            <a:r>
              <a:rPr lang="de-DE" dirty="0"/>
              <a:t> Checks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79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5C7CC-88E3-7C6E-2A62-B16D7DA1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Kirchhoff</a:t>
            </a:r>
            <a:endParaRPr lang="de-A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</p:spPr>
            <p:txBody>
              <a:bodyPr/>
              <a:lstStyle/>
              <a:p>
                <a:pPr marL="4876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de-DE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154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𝐷𝑖𝑜𝑑𝑒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de-DE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AT" sz="1800" dirty="0"/>
              </a:p>
              <a:p>
                <a:r>
                  <a:rPr lang="de-AT" sz="1800" dirty="0"/>
                  <a:t>Challenges: (1) Sampling (2) Time-</a:t>
                </a:r>
                <a:r>
                  <a:rPr lang="de-AT" sz="1800" dirty="0" err="1"/>
                  <a:t>alignment</a:t>
                </a:r>
                <a:endParaRPr lang="de-AT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0520E375-3231-5700-1036-E1DDCB6F5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5607"/>
                <a:ext cx="5162026" cy="42708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90A1A-D482-FF7A-5807-DC7290401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9D495B-1EE2-9A95-8E99-D75D14F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03" y="364721"/>
            <a:ext cx="5766204" cy="23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7998DE0-8448-106A-DDFC-FCBF49289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222" y="4861933"/>
            <a:ext cx="7920000" cy="194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427AEA0-E451-C6E6-31EF-04CC65EA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76" y="2809470"/>
            <a:ext cx="7920000" cy="19480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8957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sanity check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4E9E884-5275-2631-EFDF-47B1E53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5" y="1274754"/>
            <a:ext cx="9567587" cy="25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CDCB26D-ABD4-474B-65D2-15304F81D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2"/>
          <a:stretch/>
        </p:blipFill>
        <p:spPr bwMode="auto">
          <a:xfrm>
            <a:off x="3564594" y="3660401"/>
            <a:ext cx="6575251" cy="239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166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EC7F-E432-7F3F-BAA4-EBB1D278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Simulation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634F73-E01A-BA21-6E47-809943988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690F24-79B3-4425-9120-B9E70870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69" y="1047262"/>
            <a:ext cx="7444088" cy="49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50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C8FF3A-578A-593E-82F4-A48A917991CC}"/>
              </a:ext>
            </a:extLst>
          </p:cNvPr>
          <p:cNvSpPr/>
          <p:nvPr/>
        </p:nvSpPr>
        <p:spPr>
          <a:xfrm>
            <a:off x="609600" y="4142254"/>
            <a:ext cx="5755002" cy="26813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898155"/>
              </p:ext>
            </p:extLst>
          </p:nvPr>
        </p:nvGraphicFramePr>
        <p:xfrm>
          <a:off x="698048" y="1273380"/>
          <a:ext cx="5545408" cy="2725370"/>
        </p:xfrm>
        <a:graphic>
          <a:graphicData uri="http://schemas.openxmlformats.org/drawingml/2006/table">
            <a:tbl>
              <a:tblPr firstRow="1" bandRow="1"/>
              <a:tblGrid>
                <a:gridCol w="1036327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71763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36327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64664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5998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0776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67991" y="4496739"/>
            <a:ext cx="4761551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38CDA83-C064-BC2A-F6D6-74F3457E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58" y="3998750"/>
            <a:ext cx="6095999" cy="30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vs. scaled signal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C5EB66C-AA5E-535C-BDF7-633E6549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835" y="1216987"/>
            <a:ext cx="6773636" cy="241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CD3B1EB-8380-EE95-7B35-07A2ACD5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598" y="3630266"/>
            <a:ext cx="6768873" cy="24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735FDE-E3EA-CFD0-E111-5B41F2064635}"/>
              </a:ext>
            </a:extLst>
          </p:cNvPr>
          <p:cNvSpPr txBox="1"/>
          <p:nvPr/>
        </p:nvSpPr>
        <p:spPr>
          <a:xfrm>
            <a:off x="1308327" y="2121480"/>
            <a:ext cx="1070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Signal</a:t>
            </a:r>
            <a:endParaRPr lang="de-AT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F1EDA6-4997-F515-DB7F-4350A6F128BB}"/>
              </a:ext>
            </a:extLst>
          </p:cNvPr>
          <p:cNvSpPr txBox="1"/>
          <p:nvPr/>
        </p:nvSpPr>
        <p:spPr>
          <a:xfrm>
            <a:off x="1308327" y="4577810"/>
            <a:ext cx="1663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Scaled Signal</a:t>
            </a:r>
            <a:endParaRPr lang="de-A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713CC71-AD33-90BA-2FD4-F1767D11B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894497"/>
                <a:ext cx="6730767" cy="109881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885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Old 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115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6543414" y="3787601"/>
            <a:ext cx="5411050" cy="2131360"/>
            <a:chOff x="8831487" y="3696573"/>
            <a:chExt cx="3148143" cy="1240023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855607" y="3696573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1E346-8CE2-12BC-7972-5D88CCBD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expected oscillations after a quench?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7F7A99-23EB-6371-2527-C24FDBCE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F01979F-0983-AF38-0EC9-24099251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418" y="2528695"/>
            <a:ext cx="426757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622150" y="3733657"/>
            <a:ext cx="1908990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DBFB61-7E41-77EE-AF27-F80C69B5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0"/>
            <a:ext cx="605080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CE6FC938-39A0-B9D7-A5CC-0E2F785B1028}"/>
              </a:ext>
            </a:extLst>
          </p:cNvPr>
          <p:cNvSpPr/>
          <p:nvPr/>
        </p:nvSpPr>
        <p:spPr>
          <a:xfrm>
            <a:off x="1032451" y="2296933"/>
            <a:ext cx="1214638" cy="1907363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FB3C6CC-A1AC-13B8-4B93-2F35902A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98" y="2153"/>
            <a:ext cx="6271803" cy="66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63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5051899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B5EC27E-8D1E-D8B0-74FC-D8B575A29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7" y="2017781"/>
            <a:ext cx="4257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966A923A-0D5C-E4EC-B73C-EE72262BCB6D}"/>
              </a:ext>
            </a:extLst>
          </p:cNvPr>
          <p:cNvSpPr/>
          <p:nvPr/>
        </p:nvSpPr>
        <p:spPr>
          <a:xfrm rot="2934499">
            <a:off x="3420999" y="2401122"/>
            <a:ext cx="1102670" cy="1698984"/>
          </a:xfrm>
          <a:prstGeom prst="ellipse">
            <a:avLst/>
          </a:prstGeom>
          <a:solidFill>
            <a:srgbClr val="F4FE76">
              <a:alpha val="25882"/>
            </a:srgb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AFB170-CB44-9A98-7E95-F69A75601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69" y="125443"/>
            <a:ext cx="6363251" cy="66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7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2046</Words>
  <Application>Microsoft Office PowerPoint</Application>
  <PresentationFormat>Breitbild</PresentationFormat>
  <Paragraphs>619</Paragraphs>
  <Slides>105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105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Introduction to Accelerators</vt:lpstr>
      <vt:lpstr>Large Hadron Collider - LHC</vt:lpstr>
      <vt:lpstr>Quench Protection</vt:lpstr>
      <vt:lpstr>Quench Protection: U-Diode</vt:lpstr>
      <vt:lpstr>Hardware</vt:lpstr>
      <vt:lpstr>Existing Database Overview</vt:lpstr>
      <vt:lpstr>What are the expected oscillations after a quench?</vt:lpstr>
      <vt:lpstr>Position Frequency (FP) Map</vt:lpstr>
      <vt:lpstr>Sort Magnets differently</vt:lpstr>
      <vt:lpstr>El. Vs Phys. Position</vt:lpstr>
      <vt:lpstr>ODD: El. Vs Phys. Position Table</vt:lpstr>
      <vt:lpstr>Dist. ODD. Vs. Dist. to PC</vt:lpstr>
      <vt:lpstr>EVEN</vt:lpstr>
      <vt:lpstr>What are the expected oscillations after a quench?</vt:lpstr>
      <vt:lpstr>Generalization</vt:lpstr>
      <vt:lpstr>Quantiles</vt:lpstr>
      <vt:lpstr>Find Peaks 3rd Quantil</vt:lpstr>
      <vt:lpstr>Voltage = f(Quantile)</vt:lpstr>
      <vt:lpstr>Voltage = f(Quantile)</vt:lpstr>
      <vt:lpstr>How are the FP-maps composed?  </vt:lpstr>
      <vt:lpstr>How are the FP-maps composed? </vt:lpstr>
      <vt:lpstr>Non-Negative Matrix Factorization</vt:lpstr>
      <vt:lpstr>NMF on Position Frequency Maps </vt:lpstr>
      <vt:lpstr>2021-03-31 07:57:35.120000</vt:lpstr>
      <vt:lpstr>1st EE 2021-03-31 07:57:35.120000</vt:lpstr>
      <vt:lpstr>Simulation 1st EE 2021-03-31 07:57:35.12</vt:lpstr>
      <vt:lpstr>2nd EE 2021-03-31 07:57:35.120000</vt:lpstr>
      <vt:lpstr>Simulation 2nd EE 2021-03-31 07:57:35.12</vt:lpstr>
      <vt:lpstr>1st EE Component Generalization</vt:lpstr>
      <vt:lpstr>1st EE: Average Weight of Component 0</vt:lpstr>
      <vt:lpstr>1st EE: Average Weight of Components</vt:lpstr>
      <vt:lpstr>1st EE: Average Weight of Components</vt:lpstr>
      <vt:lpstr>1st EE: Component distribution over Sector</vt:lpstr>
      <vt:lpstr>1st EE Component Correlation</vt:lpstr>
      <vt:lpstr>Pearson Correlation Coefficient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Plot features with high correlation</vt:lpstr>
      <vt:lpstr>1st EE: Component 3: QPS Crate Grid</vt:lpstr>
      <vt:lpstr>Energy component 2</vt:lpstr>
      <vt:lpstr>NMF - Loss</vt:lpstr>
      <vt:lpstr>2nd EE: Component Generalization</vt:lpstr>
      <vt:lpstr>2nd EE: Average Weight of Components</vt:lpstr>
      <vt:lpstr>2nd EE: Average Weight of Components</vt:lpstr>
      <vt:lpstr>2nd EE: Component distribution over Sector</vt:lpstr>
      <vt:lpstr>Recreate Events</vt:lpstr>
      <vt:lpstr>Snapshots</vt:lpstr>
      <vt:lpstr>Snapshots: 1st EE 2022-03-11 17:02:12</vt:lpstr>
      <vt:lpstr>Snapshots 1st EE: Distribution over Sector</vt:lpstr>
      <vt:lpstr>Snapshots 1st EE: Distribution over Current</vt:lpstr>
      <vt:lpstr>Snapshots: 2nd EE 2022-03-11 17:02:12</vt:lpstr>
      <vt:lpstr>Snapshots 2nd EE: Distribution over Sector</vt:lpstr>
      <vt:lpstr>Snapshots 2nd EE: Distribution over Current</vt:lpstr>
      <vt:lpstr>Next Steps</vt:lpstr>
      <vt:lpstr>PowerPoint-Präsentation</vt:lpstr>
      <vt:lpstr>2nd EE: Component distribution over 2021</vt:lpstr>
      <vt:lpstr>1st EE: Component distribution over 2021</vt:lpstr>
      <vt:lpstr>Snapshots 2nd EE: Distribution over 2021</vt:lpstr>
      <vt:lpstr>Snapshots 1st EE: Distribution over 2021</vt:lpstr>
      <vt:lpstr>1st EE: Component distribution over Sector</vt:lpstr>
      <vt:lpstr>1st EE: Distribution over Months in 2021</vt:lpstr>
      <vt:lpstr>1st EE: Distribution over Current</vt:lpstr>
      <vt:lpstr>2nd EE: Component distribution over Sector</vt:lpstr>
      <vt:lpstr>Snapshots 1st EE: Distribution over Sector</vt:lpstr>
      <vt:lpstr>Snapshots 2nd EE: Distribution over Sector</vt:lpstr>
      <vt:lpstr>Further NMF examples</vt:lpstr>
      <vt:lpstr>RB.A23 2021-03-09 07:39:33</vt:lpstr>
      <vt:lpstr>1st EE RB.A23 2021-03-09 07:39:33</vt:lpstr>
      <vt:lpstr>2nd EE RB.A23 2021-03-09 07:39:33</vt:lpstr>
      <vt:lpstr>NMF Examples</vt:lpstr>
      <vt:lpstr>NMF Examples</vt:lpstr>
      <vt:lpstr>Sanity Checks</vt:lpstr>
      <vt:lpstr>Kirchhoff</vt:lpstr>
      <vt:lpstr>FFT sanity check</vt:lpstr>
      <vt:lpstr>Data - Simulation</vt:lpstr>
      <vt:lpstr>Signal vs. scaled signal</vt:lpstr>
      <vt:lpstr>Old Slides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2D-tSNE 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  <vt:lpstr>Oscillations PC A12</vt:lpstr>
      <vt:lpstr>Intercoil Short</vt:lpstr>
      <vt:lpstr>Intercoil Precursor</vt:lpstr>
      <vt:lpstr>Diode Short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1374</cp:revision>
  <cp:lastPrinted>2020-05-13T09:15:16Z</cp:lastPrinted>
  <dcterms:created xsi:type="dcterms:W3CDTF">2019-07-26T06:24:56Z</dcterms:created>
  <dcterms:modified xsi:type="dcterms:W3CDTF">2022-12-07T16:25:15Z</dcterms:modified>
</cp:coreProperties>
</file>